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7" r:id="rId2"/>
    <p:sldId id="258" r:id="rId3"/>
    <p:sldId id="259" r:id="rId4"/>
    <p:sldId id="310" r:id="rId5"/>
    <p:sldId id="301" r:id="rId6"/>
    <p:sldId id="311" r:id="rId7"/>
    <p:sldId id="312" r:id="rId8"/>
    <p:sldId id="287" r:id="rId9"/>
    <p:sldId id="313" r:id="rId10"/>
    <p:sldId id="315" r:id="rId11"/>
    <p:sldId id="316" r:id="rId12"/>
    <p:sldId id="317" r:id="rId13"/>
    <p:sldId id="318" r:id="rId14"/>
    <p:sldId id="319" r:id="rId15"/>
    <p:sldId id="30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2A3F3E0-5C51-1898-6CC3-9F3E1A338AE4}" v="123" dt="2024-09-10T05:24:27.579"/>
    <p1510:client id="{8DA8A233-F6D9-3312-D69C-3DAF48DD0303}" v="512" dt="2024-09-10T06:40:24.04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9" d="100"/>
          <a:sy n="69" d="100"/>
        </p:scale>
        <p:origin x="75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2.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5.png"/><Relationship Id="rId7" Type="http://schemas.openxmlformats.org/officeDocument/2006/relationships/image" Target="../media/image7.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6.png"/><Relationship Id="rId4" Type="http://schemas.openxmlformats.org/officeDocument/2006/relationships/image" Target="../media/image7.svg"/></Relationships>
</file>

<file path=ppt/diagrams/_rels/data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9.svg"/><Relationship Id="rId1" Type="http://schemas.openxmlformats.org/officeDocument/2006/relationships/image" Target="../media/image14.png"/><Relationship Id="rId6" Type="http://schemas.openxmlformats.org/officeDocument/2006/relationships/image" Target="../media/image23.svg"/><Relationship Id="rId5" Type="http://schemas.openxmlformats.org/officeDocument/2006/relationships/image" Target="../media/image16.png"/><Relationship Id="rId4" Type="http://schemas.openxmlformats.org/officeDocument/2006/relationships/image" Target="../media/image21.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5.png"/><Relationship Id="rId7" Type="http://schemas.openxmlformats.org/officeDocument/2006/relationships/image" Target="../media/image7.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6.png"/><Relationship Id="rId4" Type="http://schemas.openxmlformats.org/officeDocument/2006/relationships/image" Target="../media/image7.svg"/></Relationships>
</file>

<file path=ppt/diagrams/_rels/drawing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9.svg"/><Relationship Id="rId1" Type="http://schemas.openxmlformats.org/officeDocument/2006/relationships/image" Target="../media/image14.png"/><Relationship Id="rId6" Type="http://schemas.openxmlformats.org/officeDocument/2006/relationships/image" Target="../media/image23.svg"/><Relationship Id="rId5" Type="http://schemas.openxmlformats.org/officeDocument/2006/relationships/image" Target="../media/image16.png"/><Relationship Id="rId4" Type="http://schemas.openxmlformats.org/officeDocument/2006/relationships/image" Target="../media/image21.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FAC2F2D6-33CA-4E89-BAAD-1318A81C8DC0}" type="doc">
      <dgm:prSet loTypeId="urn:microsoft.com/office/officeart/2005/8/layout/hierarchy1" loCatId="hierarchy" qsTypeId="urn:microsoft.com/office/officeart/2005/8/quickstyle/simple1" qsCatId="simple" csTypeId="urn:microsoft.com/office/officeart/2005/8/colors/colorful2" csCatId="colorful" phldr="1"/>
      <dgm:spPr/>
      <dgm:t>
        <a:bodyPr/>
        <a:lstStyle/>
        <a:p>
          <a:endParaRPr lang="en-US"/>
        </a:p>
      </dgm:t>
    </dgm:pt>
    <dgm:pt modelId="{E1011FAA-15D2-4CD0-9E52-A1ED31BD1417}">
      <dgm:prSet/>
      <dgm:spPr/>
      <dgm:t>
        <a:bodyPr/>
        <a:lstStyle/>
        <a:p>
          <a:r>
            <a:rPr lang="en-US"/>
            <a:t>To analyze the temporal trends of nitrogen dioxide (NO2) levels in Nairobi County from 2019 to 2023, with a specific focus on the months of June to August.</a:t>
          </a:r>
        </a:p>
      </dgm:t>
    </dgm:pt>
    <dgm:pt modelId="{E213F5B8-3F78-4DD1-BF23-38213DD115E1}" type="parTrans" cxnId="{B3E919CB-6E48-4A6E-A663-4A474C0F9D08}">
      <dgm:prSet/>
      <dgm:spPr/>
      <dgm:t>
        <a:bodyPr/>
        <a:lstStyle/>
        <a:p>
          <a:endParaRPr lang="en-US"/>
        </a:p>
      </dgm:t>
    </dgm:pt>
    <dgm:pt modelId="{5C9136C9-8BD9-426E-9B49-9258821207EC}" type="sibTrans" cxnId="{B3E919CB-6E48-4A6E-A663-4A474C0F9D08}">
      <dgm:prSet/>
      <dgm:spPr/>
      <dgm:t>
        <a:bodyPr/>
        <a:lstStyle/>
        <a:p>
          <a:endParaRPr lang="en-US"/>
        </a:p>
      </dgm:t>
    </dgm:pt>
    <dgm:pt modelId="{C28E3D6B-6702-495F-B5A3-4BCA03048992}">
      <dgm:prSet/>
      <dgm:spPr/>
      <dgm:t>
        <a:bodyPr/>
        <a:lstStyle/>
        <a:p>
          <a:r>
            <a:rPr lang="en-US"/>
            <a:t>To identify and quantify the year-to-year variations in NO2 concentrations in  Nairobi County from 2019 to 2023.</a:t>
          </a:r>
        </a:p>
      </dgm:t>
    </dgm:pt>
    <dgm:pt modelId="{09AFC58D-676F-4893-BC69-1ACCB713640A}" type="parTrans" cxnId="{6BE9A4B7-66BA-4885-88D5-EA7E62E98EED}">
      <dgm:prSet/>
      <dgm:spPr/>
      <dgm:t>
        <a:bodyPr/>
        <a:lstStyle/>
        <a:p>
          <a:endParaRPr lang="en-US"/>
        </a:p>
      </dgm:t>
    </dgm:pt>
    <dgm:pt modelId="{5FB95864-92D1-4102-BF4B-AA679F5E0810}" type="sibTrans" cxnId="{6BE9A4B7-66BA-4885-88D5-EA7E62E98EED}">
      <dgm:prSet/>
      <dgm:spPr/>
      <dgm:t>
        <a:bodyPr/>
        <a:lstStyle/>
        <a:p>
          <a:endParaRPr lang="en-US"/>
        </a:p>
      </dgm:t>
    </dgm:pt>
    <dgm:pt modelId="{48590DF5-DDD9-48E3-B6D8-57F048ADF1EE}" type="pres">
      <dgm:prSet presAssocID="{FAC2F2D6-33CA-4E89-BAAD-1318A81C8DC0}" presName="hierChild1" presStyleCnt="0">
        <dgm:presLayoutVars>
          <dgm:chPref val="1"/>
          <dgm:dir/>
          <dgm:animOne val="branch"/>
          <dgm:animLvl val="lvl"/>
          <dgm:resizeHandles/>
        </dgm:presLayoutVars>
      </dgm:prSet>
      <dgm:spPr/>
      <dgm:t>
        <a:bodyPr/>
        <a:lstStyle/>
        <a:p>
          <a:endParaRPr lang="en-US"/>
        </a:p>
      </dgm:t>
    </dgm:pt>
    <dgm:pt modelId="{22BC0006-A5B6-499C-8C2C-E5FBCB7CFE51}" type="pres">
      <dgm:prSet presAssocID="{E1011FAA-15D2-4CD0-9E52-A1ED31BD1417}" presName="hierRoot1" presStyleCnt="0"/>
      <dgm:spPr/>
    </dgm:pt>
    <dgm:pt modelId="{E0317647-2388-4691-95CC-3CF97875FFAF}" type="pres">
      <dgm:prSet presAssocID="{E1011FAA-15D2-4CD0-9E52-A1ED31BD1417}" presName="composite" presStyleCnt="0"/>
      <dgm:spPr/>
    </dgm:pt>
    <dgm:pt modelId="{B9151F3E-80A0-41A2-8EDB-03396DABF4BC}" type="pres">
      <dgm:prSet presAssocID="{E1011FAA-15D2-4CD0-9E52-A1ED31BD1417}" presName="background" presStyleLbl="node0" presStyleIdx="0" presStyleCnt="2"/>
      <dgm:spPr/>
    </dgm:pt>
    <dgm:pt modelId="{C8CE2F48-9D97-4056-A9DF-F05F58C6D4A5}" type="pres">
      <dgm:prSet presAssocID="{E1011FAA-15D2-4CD0-9E52-A1ED31BD1417}" presName="text" presStyleLbl="fgAcc0" presStyleIdx="0" presStyleCnt="2">
        <dgm:presLayoutVars>
          <dgm:chPref val="3"/>
        </dgm:presLayoutVars>
      </dgm:prSet>
      <dgm:spPr/>
      <dgm:t>
        <a:bodyPr/>
        <a:lstStyle/>
        <a:p>
          <a:endParaRPr lang="en-US"/>
        </a:p>
      </dgm:t>
    </dgm:pt>
    <dgm:pt modelId="{56E74E3C-FB4A-4905-94FC-1724D8DF705F}" type="pres">
      <dgm:prSet presAssocID="{E1011FAA-15D2-4CD0-9E52-A1ED31BD1417}" presName="hierChild2" presStyleCnt="0"/>
      <dgm:spPr/>
    </dgm:pt>
    <dgm:pt modelId="{BB7BF6AC-FF86-4F28-865C-A59BCF610AA3}" type="pres">
      <dgm:prSet presAssocID="{C28E3D6B-6702-495F-B5A3-4BCA03048992}" presName="hierRoot1" presStyleCnt="0"/>
      <dgm:spPr/>
    </dgm:pt>
    <dgm:pt modelId="{AFD60928-0D02-445A-B6C4-9E654A328D99}" type="pres">
      <dgm:prSet presAssocID="{C28E3D6B-6702-495F-B5A3-4BCA03048992}" presName="composite" presStyleCnt="0"/>
      <dgm:spPr/>
    </dgm:pt>
    <dgm:pt modelId="{26623BE7-A7D1-45B7-B8BD-5C0C829080EE}" type="pres">
      <dgm:prSet presAssocID="{C28E3D6B-6702-495F-B5A3-4BCA03048992}" presName="background" presStyleLbl="node0" presStyleIdx="1" presStyleCnt="2"/>
      <dgm:spPr/>
    </dgm:pt>
    <dgm:pt modelId="{270FF14A-6B89-409C-975F-B2248F4AAB78}" type="pres">
      <dgm:prSet presAssocID="{C28E3D6B-6702-495F-B5A3-4BCA03048992}" presName="text" presStyleLbl="fgAcc0" presStyleIdx="1" presStyleCnt="2">
        <dgm:presLayoutVars>
          <dgm:chPref val="3"/>
        </dgm:presLayoutVars>
      </dgm:prSet>
      <dgm:spPr/>
      <dgm:t>
        <a:bodyPr/>
        <a:lstStyle/>
        <a:p>
          <a:endParaRPr lang="en-US"/>
        </a:p>
      </dgm:t>
    </dgm:pt>
    <dgm:pt modelId="{3BA5796E-9947-40DB-8ED0-499E7BD6BEEE}" type="pres">
      <dgm:prSet presAssocID="{C28E3D6B-6702-495F-B5A3-4BCA03048992}" presName="hierChild2" presStyleCnt="0"/>
      <dgm:spPr/>
    </dgm:pt>
  </dgm:ptLst>
  <dgm:cxnLst>
    <dgm:cxn modelId="{4B1E83BF-F731-4931-9875-902E7A67FB19}" type="presOf" srcId="{E1011FAA-15D2-4CD0-9E52-A1ED31BD1417}" destId="{C8CE2F48-9D97-4056-A9DF-F05F58C6D4A5}" srcOrd="0" destOrd="0" presId="urn:microsoft.com/office/officeart/2005/8/layout/hierarchy1"/>
    <dgm:cxn modelId="{6BE9A4B7-66BA-4885-88D5-EA7E62E98EED}" srcId="{FAC2F2D6-33CA-4E89-BAAD-1318A81C8DC0}" destId="{C28E3D6B-6702-495F-B5A3-4BCA03048992}" srcOrd="1" destOrd="0" parTransId="{09AFC58D-676F-4893-BC69-1ACCB713640A}" sibTransId="{5FB95864-92D1-4102-BF4B-AA679F5E0810}"/>
    <dgm:cxn modelId="{E0AE490D-17AE-4EB9-984C-972A156AA052}" type="presOf" srcId="{C28E3D6B-6702-495F-B5A3-4BCA03048992}" destId="{270FF14A-6B89-409C-975F-B2248F4AAB78}" srcOrd="0" destOrd="0" presId="urn:microsoft.com/office/officeart/2005/8/layout/hierarchy1"/>
    <dgm:cxn modelId="{04954825-A9D1-4BD9-815F-1A7E6B730B1A}" type="presOf" srcId="{FAC2F2D6-33CA-4E89-BAAD-1318A81C8DC0}" destId="{48590DF5-DDD9-48E3-B6D8-57F048ADF1EE}" srcOrd="0" destOrd="0" presId="urn:microsoft.com/office/officeart/2005/8/layout/hierarchy1"/>
    <dgm:cxn modelId="{B3E919CB-6E48-4A6E-A663-4A474C0F9D08}" srcId="{FAC2F2D6-33CA-4E89-BAAD-1318A81C8DC0}" destId="{E1011FAA-15D2-4CD0-9E52-A1ED31BD1417}" srcOrd="0" destOrd="0" parTransId="{E213F5B8-3F78-4DD1-BF23-38213DD115E1}" sibTransId="{5C9136C9-8BD9-426E-9B49-9258821207EC}"/>
    <dgm:cxn modelId="{743F3732-2EFD-42DE-9ABB-2999B7A9A2E1}" type="presParOf" srcId="{48590DF5-DDD9-48E3-B6D8-57F048ADF1EE}" destId="{22BC0006-A5B6-499C-8C2C-E5FBCB7CFE51}" srcOrd="0" destOrd="0" presId="urn:microsoft.com/office/officeart/2005/8/layout/hierarchy1"/>
    <dgm:cxn modelId="{7A9DF77C-A0FA-40A1-9865-6CF3B34AA9ED}" type="presParOf" srcId="{22BC0006-A5B6-499C-8C2C-E5FBCB7CFE51}" destId="{E0317647-2388-4691-95CC-3CF97875FFAF}" srcOrd="0" destOrd="0" presId="urn:microsoft.com/office/officeart/2005/8/layout/hierarchy1"/>
    <dgm:cxn modelId="{557120E0-DC33-46BE-858B-CBF484AF65B6}" type="presParOf" srcId="{E0317647-2388-4691-95CC-3CF97875FFAF}" destId="{B9151F3E-80A0-41A2-8EDB-03396DABF4BC}" srcOrd="0" destOrd="0" presId="urn:microsoft.com/office/officeart/2005/8/layout/hierarchy1"/>
    <dgm:cxn modelId="{0ECA5587-12E5-48AF-9247-124A50EC451B}" type="presParOf" srcId="{E0317647-2388-4691-95CC-3CF97875FFAF}" destId="{C8CE2F48-9D97-4056-A9DF-F05F58C6D4A5}" srcOrd="1" destOrd="0" presId="urn:microsoft.com/office/officeart/2005/8/layout/hierarchy1"/>
    <dgm:cxn modelId="{FD92C44D-B205-49BF-A2A9-DC9203E03A15}" type="presParOf" srcId="{22BC0006-A5B6-499C-8C2C-E5FBCB7CFE51}" destId="{56E74E3C-FB4A-4905-94FC-1724D8DF705F}" srcOrd="1" destOrd="0" presId="urn:microsoft.com/office/officeart/2005/8/layout/hierarchy1"/>
    <dgm:cxn modelId="{164BA7F1-13CE-40AD-89EC-607853C53F6B}" type="presParOf" srcId="{48590DF5-DDD9-48E3-B6D8-57F048ADF1EE}" destId="{BB7BF6AC-FF86-4F28-865C-A59BCF610AA3}" srcOrd="1" destOrd="0" presId="urn:microsoft.com/office/officeart/2005/8/layout/hierarchy1"/>
    <dgm:cxn modelId="{75F9D898-BFE0-4FC8-93B6-A3D0772300AE}" type="presParOf" srcId="{BB7BF6AC-FF86-4F28-865C-A59BCF610AA3}" destId="{AFD60928-0D02-445A-B6C4-9E654A328D99}" srcOrd="0" destOrd="0" presId="urn:microsoft.com/office/officeart/2005/8/layout/hierarchy1"/>
    <dgm:cxn modelId="{90B465BD-3C20-48A7-A55C-DB3F87884742}" type="presParOf" srcId="{AFD60928-0D02-445A-B6C4-9E654A328D99}" destId="{26623BE7-A7D1-45B7-B8BD-5C0C829080EE}" srcOrd="0" destOrd="0" presId="urn:microsoft.com/office/officeart/2005/8/layout/hierarchy1"/>
    <dgm:cxn modelId="{8B224BAE-FDEE-4010-A14F-ECD8D52BA4AC}" type="presParOf" srcId="{AFD60928-0D02-445A-B6C4-9E654A328D99}" destId="{270FF14A-6B89-409C-975F-B2248F4AAB78}" srcOrd="1" destOrd="0" presId="urn:microsoft.com/office/officeart/2005/8/layout/hierarchy1"/>
    <dgm:cxn modelId="{75EFF187-88B4-476C-BA8E-A1CFA5DC939A}" type="presParOf" srcId="{BB7BF6AC-FF86-4F28-865C-A59BCF610AA3}" destId="{3BA5796E-9947-40DB-8ED0-499E7BD6BEEE}"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B5C7BC9-C653-4ADB-B2A4-E8046F4D0D7D}"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C02B3408-B7F1-48F7-ABC5-B3B8E1D0D2FA}">
      <dgm:prSet/>
      <dgm:spPr/>
      <dgm:t>
        <a:bodyPr/>
        <a:lstStyle/>
        <a:p>
          <a:pPr>
            <a:lnSpc>
              <a:spcPct val="100000"/>
            </a:lnSpc>
          </a:pPr>
          <a:r>
            <a:rPr lang="en-US" b="1" dirty="0">
              <a:latin typeface="Montserrat"/>
            </a:rPr>
            <a:t>Data Collection:</a:t>
          </a:r>
          <a:r>
            <a:rPr lang="en-US" dirty="0">
              <a:latin typeface="Montserrat"/>
            </a:rPr>
            <a:t> Satellite imagery data was collected from Sentinel-5P, focusing on nitrogen dioxide (NO2) levels in Nairobi County during the months of June to August from 2019 to 2023.</a:t>
          </a:r>
        </a:p>
      </dgm:t>
    </dgm:pt>
    <dgm:pt modelId="{2E5C060D-51FB-4C53-AC40-531B2A03F64C}" type="parTrans" cxnId="{3277BD03-EB2B-4FB4-BCEA-8B6AB4BE98C9}">
      <dgm:prSet/>
      <dgm:spPr/>
      <dgm:t>
        <a:bodyPr/>
        <a:lstStyle/>
        <a:p>
          <a:endParaRPr lang="en-US"/>
        </a:p>
      </dgm:t>
    </dgm:pt>
    <dgm:pt modelId="{8099C3D5-E91C-489B-A14E-BB687788AE7F}" type="sibTrans" cxnId="{3277BD03-EB2B-4FB4-BCEA-8B6AB4BE98C9}">
      <dgm:prSet/>
      <dgm:spPr/>
      <dgm:t>
        <a:bodyPr/>
        <a:lstStyle/>
        <a:p>
          <a:pPr>
            <a:lnSpc>
              <a:spcPct val="100000"/>
            </a:lnSpc>
          </a:pPr>
          <a:endParaRPr lang="en-US"/>
        </a:p>
      </dgm:t>
    </dgm:pt>
    <dgm:pt modelId="{60A68B40-7061-4C90-B309-8E118FE9FA41}">
      <dgm:prSet/>
      <dgm:spPr/>
      <dgm:t>
        <a:bodyPr/>
        <a:lstStyle/>
        <a:p>
          <a:pPr>
            <a:lnSpc>
              <a:spcPct val="100000"/>
            </a:lnSpc>
          </a:pPr>
          <a:r>
            <a:rPr lang="en-US" b="1" dirty="0">
              <a:latin typeface="Montserrat"/>
            </a:rPr>
            <a:t>Data Analysis in Google Earth Engine (GEE)</a:t>
          </a:r>
          <a:r>
            <a:rPr lang="en-US" dirty="0">
              <a:latin typeface="Montserrat"/>
            </a:rPr>
            <a:t>: The satellite data was processed and analyzed in GEE, allowing for the extraction of NO2 concentrations over time. Temporal and spatial patterns were identified and prepared for further analysis.</a:t>
          </a:r>
        </a:p>
      </dgm:t>
    </dgm:pt>
    <dgm:pt modelId="{20873921-523D-43BC-81F7-4A9EC69B143D}" type="parTrans" cxnId="{A3352AC1-F65E-4B33-A9C9-9BCEDC559599}">
      <dgm:prSet/>
      <dgm:spPr/>
      <dgm:t>
        <a:bodyPr/>
        <a:lstStyle/>
        <a:p>
          <a:endParaRPr lang="en-US"/>
        </a:p>
      </dgm:t>
    </dgm:pt>
    <dgm:pt modelId="{7AF66CEC-2DBC-4CB1-887B-0886A111B03A}" type="sibTrans" cxnId="{A3352AC1-F65E-4B33-A9C9-9BCEDC559599}">
      <dgm:prSet/>
      <dgm:spPr/>
      <dgm:t>
        <a:bodyPr/>
        <a:lstStyle/>
        <a:p>
          <a:pPr>
            <a:lnSpc>
              <a:spcPct val="100000"/>
            </a:lnSpc>
          </a:pPr>
          <a:endParaRPr lang="en-US"/>
        </a:p>
      </dgm:t>
    </dgm:pt>
    <dgm:pt modelId="{69628A80-620A-4D48-BDF8-AE00FF1EE449}">
      <dgm:prSet/>
      <dgm:spPr/>
      <dgm:t>
        <a:bodyPr/>
        <a:lstStyle/>
        <a:p>
          <a:pPr>
            <a:lnSpc>
              <a:spcPct val="100000"/>
            </a:lnSpc>
          </a:pPr>
          <a:r>
            <a:rPr lang="en-US" b="1" dirty="0">
              <a:latin typeface="Montserrat"/>
            </a:rPr>
            <a:t>Mapping in QGIS</a:t>
          </a:r>
          <a:r>
            <a:rPr lang="en-US" dirty="0">
              <a:latin typeface="Montserrat"/>
            </a:rPr>
            <a:t>: The processed NO2 data was visualized using QGIS to create maps that display the spatial distribution of NO2 levels across Nairobi during the selected months. This step helped highlight geographic hotspots of NO2 concentration.</a:t>
          </a:r>
        </a:p>
      </dgm:t>
    </dgm:pt>
    <dgm:pt modelId="{2D7386DD-70FB-4822-AD97-A48B53D9B3E2}" type="parTrans" cxnId="{5A329669-8C23-4599-936B-E6C4251A5EC5}">
      <dgm:prSet/>
      <dgm:spPr/>
      <dgm:t>
        <a:bodyPr/>
        <a:lstStyle/>
        <a:p>
          <a:endParaRPr lang="en-US"/>
        </a:p>
      </dgm:t>
    </dgm:pt>
    <dgm:pt modelId="{F4E40DE4-71EF-4FEA-8FFB-E08AEE88FD9B}" type="sibTrans" cxnId="{5A329669-8C23-4599-936B-E6C4251A5EC5}">
      <dgm:prSet/>
      <dgm:spPr/>
      <dgm:t>
        <a:bodyPr/>
        <a:lstStyle/>
        <a:p>
          <a:pPr>
            <a:lnSpc>
              <a:spcPct val="100000"/>
            </a:lnSpc>
          </a:pPr>
          <a:endParaRPr lang="en-US"/>
        </a:p>
      </dgm:t>
    </dgm:pt>
    <dgm:pt modelId="{7D26CDF8-38FD-4C90-925F-B875FF9030BE}">
      <dgm:prSet/>
      <dgm:spPr/>
      <dgm:t>
        <a:bodyPr/>
        <a:lstStyle/>
        <a:p>
          <a:pPr>
            <a:lnSpc>
              <a:spcPct val="100000"/>
            </a:lnSpc>
          </a:pPr>
          <a:r>
            <a:rPr lang="en-US" b="1" dirty="0">
              <a:latin typeface="Montserrat"/>
            </a:rPr>
            <a:t>Trend Analysis in Excel:</a:t>
          </a:r>
          <a:r>
            <a:rPr lang="en-US" dirty="0">
              <a:latin typeface="Montserrat"/>
            </a:rPr>
            <a:t> The extracted NO2 values were exported to Excel for further statistical analysis, where temporal trends over the five-year period were identified, and variations in NO2 levels were explored.</a:t>
          </a:r>
        </a:p>
      </dgm:t>
    </dgm:pt>
    <dgm:pt modelId="{30381D99-8B2A-40AE-B916-73788C4CA305}" type="parTrans" cxnId="{5D9E89E8-7E01-44CE-A0EF-B565F02F8C82}">
      <dgm:prSet/>
      <dgm:spPr/>
      <dgm:t>
        <a:bodyPr/>
        <a:lstStyle/>
        <a:p>
          <a:endParaRPr lang="en-US"/>
        </a:p>
      </dgm:t>
    </dgm:pt>
    <dgm:pt modelId="{D1C2243A-562D-4777-A048-0591A45D7EFD}" type="sibTrans" cxnId="{5D9E89E8-7E01-44CE-A0EF-B565F02F8C82}">
      <dgm:prSet/>
      <dgm:spPr/>
      <dgm:t>
        <a:bodyPr/>
        <a:lstStyle/>
        <a:p>
          <a:endParaRPr lang="en-US"/>
        </a:p>
      </dgm:t>
    </dgm:pt>
    <dgm:pt modelId="{5116D0B6-1C65-4939-BC57-8D00D801B5F2}" type="pres">
      <dgm:prSet presAssocID="{6B5C7BC9-C653-4ADB-B2A4-E8046F4D0D7D}" presName="root" presStyleCnt="0">
        <dgm:presLayoutVars>
          <dgm:dir/>
          <dgm:resizeHandles val="exact"/>
        </dgm:presLayoutVars>
      </dgm:prSet>
      <dgm:spPr/>
      <dgm:t>
        <a:bodyPr/>
        <a:lstStyle/>
        <a:p>
          <a:endParaRPr lang="en-US"/>
        </a:p>
      </dgm:t>
    </dgm:pt>
    <dgm:pt modelId="{617E00F7-259B-46E9-822A-8A70C8EA0DE3}" type="pres">
      <dgm:prSet presAssocID="{C02B3408-B7F1-48F7-ABC5-B3B8E1D0D2FA}" presName="compNode" presStyleCnt="0"/>
      <dgm:spPr/>
    </dgm:pt>
    <dgm:pt modelId="{61AB2249-AC93-4395-B049-604DF1322CDA}" type="pres">
      <dgm:prSet presAssocID="{C02B3408-B7F1-48F7-ABC5-B3B8E1D0D2FA}" presName="bgRect" presStyleLbl="bgShp" presStyleIdx="0" presStyleCnt="4"/>
      <dgm:spPr/>
    </dgm:pt>
    <dgm:pt modelId="{EE996E13-7D57-4132-9124-92DBF7CD17B5}" type="pres">
      <dgm:prSet presAssocID="{C02B3408-B7F1-48F7-ABC5-B3B8E1D0D2FA}" presName="iconRect" presStyleLbl="node1" presStyleIdx="0" presStyleCnt="4"/>
      <dgm:spPr>
        <a:blipFill>
          <a:blip xmlns:r="http://schemas.openxmlformats.org/officeDocument/2006/relationships" r:embed="rId1" cstate="print">
            <a:extLst>
              <a:ext uri="{28A0092B-C50C-407E-A947-70E740481C1C}">
                <a14:useLocalDpi xmlns:a14="http://schemas.microsoft.com/office/drawing/2010/main" val="0"/>
              </a:ext>
              <a:ext uri="{96DAC541-7B7A-43D3-8B79-37D633B846F1}">
                <asvg:svgBlip xmlns="" xmlns:asvg="http://schemas.microsoft.com/office/drawing/2016/SVG/main" r:embed="rId2"/>
              </a:ext>
            </a:extLst>
          </a:blip>
          <a:stretch>
            <a:fillRect/>
          </a:stretch>
        </a:blipFill>
      </dgm:spPr>
      <dgm:t>
        <a:bodyPr/>
        <a:lstStyle/>
        <a:p>
          <a:endParaRPr lang="en-US"/>
        </a:p>
      </dgm:t>
      <dgm:extLst>
        <a:ext uri="{E40237B7-FDA0-4F09-8148-C483321AD2D9}">
          <dgm14:cNvPr xmlns:dgm14="http://schemas.microsoft.com/office/drawing/2010/diagram" id="0" name="" descr="Satellite"/>
        </a:ext>
      </dgm:extLst>
    </dgm:pt>
    <dgm:pt modelId="{0884B8C4-3A3B-45A8-ABA6-1CA3EF9E0B6B}" type="pres">
      <dgm:prSet presAssocID="{C02B3408-B7F1-48F7-ABC5-B3B8E1D0D2FA}" presName="spaceRect" presStyleCnt="0"/>
      <dgm:spPr/>
    </dgm:pt>
    <dgm:pt modelId="{319227CA-0D31-4010-A7DB-AD6E427F6171}" type="pres">
      <dgm:prSet presAssocID="{C02B3408-B7F1-48F7-ABC5-B3B8E1D0D2FA}" presName="parTx" presStyleLbl="revTx" presStyleIdx="0" presStyleCnt="4">
        <dgm:presLayoutVars>
          <dgm:chMax val="0"/>
          <dgm:chPref val="0"/>
        </dgm:presLayoutVars>
      </dgm:prSet>
      <dgm:spPr/>
      <dgm:t>
        <a:bodyPr/>
        <a:lstStyle/>
        <a:p>
          <a:endParaRPr lang="en-US"/>
        </a:p>
      </dgm:t>
    </dgm:pt>
    <dgm:pt modelId="{C4A21F2D-F9FC-48A8-9666-A4A1958E2131}" type="pres">
      <dgm:prSet presAssocID="{8099C3D5-E91C-489B-A14E-BB687788AE7F}" presName="sibTrans" presStyleCnt="0"/>
      <dgm:spPr/>
    </dgm:pt>
    <dgm:pt modelId="{DFE76F62-67DA-4FC8-8CC3-F2BE46A095D1}" type="pres">
      <dgm:prSet presAssocID="{60A68B40-7061-4C90-B309-8E118FE9FA41}" presName="compNode" presStyleCnt="0"/>
      <dgm:spPr/>
    </dgm:pt>
    <dgm:pt modelId="{81640AA9-8C27-4A3C-B428-99700FD0FE91}" type="pres">
      <dgm:prSet presAssocID="{60A68B40-7061-4C90-B309-8E118FE9FA41}" presName="bgRect" presStyleLbl="bgShp" presStyleIdx="1" presStyleCnt="4"/>
      <dgm:spPr/>
    </dgm:pt>
    <dgm:pt modelId="{1BBA5661-3D05-4ADD-BA3B-5013CE18C1D3}" type="pres">
      <dgm:prSet presAssocID="{60A68B40-7061-4C90-B309-8E118FE9FA41}" presName="iconRect" presStyleLbl="node1" presStyleIdx="1" presStyleCnt="4"/>
      <dgm:spPr>
        <a:blipFill>
          <a:blip xmlns:r="http://schemas.openxmlformats.org/officeDocument/2006/relationships" r:embed="rId3" cstate="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a:blipFill>
      </dgm:spPr>
      <dgm:t>
        <a:bodyPr/>
        <a:lstStyle/>
        <a:p>
          <a:endParaRPr lang="en-US"/>
        </a:p>
      </dgm:t>
      <dgm:extLst>
        <a:ext uri="{E40237B7-FDA0-4F09-8148-C483321AD2D9}">
          <dgm14:cNvPr xmlns:dgm14="http://schemas.microsoft.com/office/drawing/2010/diagram" id="0" name="" descr="Robot"/>
        </a:ext>
      </dgm:extLst>
    </dgm:pt>
    <dgm:pt modelId="{2F3E8A7B-E775-404A-BFDD-7FD949D7FE70}" type="pres">
      <dgm:prSet presAssocID="{60A68B40-7061-4C90-B309-8E118FE9FA41}" presName="spaceRect" presStyleCnt="0"/>
      <dgm:spPr/>
    </dgm:pt>
    <dgm:pt modelId="{3F270478-2302-4EAB-81C7-88A1A4B784BE}" type="pres">
      <dgm:prSet presAssocID="{60A68B40-7061-4C90-B309-8E118FE9FA41}" presName="parTx" presStyleLbl="revTx" presStyleIdx="1" presStyleCnt="4">
        <dgm:presLayoutVars>
          <dgm:chMax val="0"/>
          <dgm:chPref val="0"/>
        </dgm:presLayoutVars>
      </dgm:prSet>
      <dgm:spPr/>
      <dgm:t>
        <a:bodyPr/>
        <a:lstStyle/>
        <a:p>
          <a:endParaRPr lang="en-US"/>
        </a:p>
      </dgm:t>
    </dgm:pt>
    <dgm:pt modelId="{21DAE402-A1E5-49D7-ADEB-967052CD8453}" type="pres">
      <dgm:prSet presAssocID="{7AF66CEC-2DBC-4CB1-887B-0886A111B03A}" presName="sibTrans" presStyleCnt="0"/>
      <dgm:spPr/>
    </dgm:pt>
    <dgm:pt modelId="{7B6539A2-EC43-4785-9F21-06A378357FA1}" type="pres">
      <dgm:prSet presAssocID="{69628A80-620A-4D48-BDF8-AE00FF1EE449}" presName="compNode" presStyleCnt="0"/>
      <dgm:spPr/>
    </dgm:pt>
    <dgm:pt modelId="{ED4C50C7-2385-4128-BC14-CE967D2688C1}" type="pres">
      <dgm:prSet presAssocID="{69628A80-620A-4D48-BDF8-AE00FF1EE449}" presName="bgRect" presStyleLbl="bgShp" presStyleIdx="2" presStyleCnt="4"/>
      <dgm:spPr/>
    </dgm:pt>
    <dgm:pt modelId="{4FE80F6B-4477-4BBB-9FE7-235D74EAEF30}" type="pres">
      <dgm:prSet presAssocID="{69628A80-620A-4D48-BDF8-AE00FF1EE449}" presName="iconRect" presStyleLbl="node1" presStyleIdx="2" presStyleCnt="4"/>
      <dgm:spPr>
        <a:blipFill>
          <a:blip xmlns:r="http://schemas.openxmlformats.org/officeDocument/2006/relationships" r:embed="rId5" cstate="print">
            <a:extLst>
              <a:ext uri="{28A0092B-C50C-407E-A947-70E740481C1C}">
                <a14:useLocalDpi xmlns:a14="http://schemas.microsoft.com/office/drawing/2010/main" val="0"/>
              </a:ext>
              <a:ext uri="{96DAC541-7B7A-43D3-8B79-37D633B846F1}">
                <asvg:svgBlip xmlns="" xmlns:asvg="http://schemas.microsoft.com/office/drawing/2016/SVG/main" r:embed="rId6"/>
              </a:ext>
            </a:extLst>
          </a:blip>
          <a:stretch>
            <a:fillRect/>
          </a:stretch>
        </a:blipFill>
      </dgm:spPr>
      <dgm:t>
        <a:bodyPr/>
        <a:lstStyle/>
        <a:p>
          <a:endParaRPr lang="en-US"/>
        </a:p>
      </dgm:t>
      <dgm:extLst>
        <a:ext uri="{E40237B7-FDA0-4F09-8148-C483321AD2D9}">
          <dgm14:cNvPr xmlns:dgm14="http://schemas.microsoft.com/office/drawing/2010/diagram" id="0" name="" descr="Marker"/>
        </a:ext>
      </dgm:extLst>
    </dgm:pt>
    <dgm:pt modelId="{29083FD0-EE82-4699-8ECA-38C3DD4E8B87}" type="pres">
      <dgm:prSet presAssocID="{69628A80-620A-4D48-BDF8-AE00FF1EE449}" presName="spaceRect" presStyleCnt="0"/>
      <dgm:spPr/>
    </dgm:pt>
    <dgm:pt modelId="{6298D7BB-BBFE-4431-8AFB-99655F483C91}" type="pres">
      <dgm:prSet presAssocID="{69628A80-620A-4D48-BDF8-AE00FF1EE449}" presName="parTx" presStyleLbl="revTx" presStyleIdx="2" presStyleCnt="4">
        <dgm:presLayoutVars>
          <dgm:chMax val="0"/>
          <dgm:chPref val="0"/>
        </dgm:presLayoutVars>
      </dgm:prSet>
      <dgm:spPr/>
      <dgm:t>
        <a:bodyPr/>
        <a:lstStyle/>
        <a:p>
          <a:endParaRPr lang="en-US"/>
        </a:p>
      </dgm:t>
    </dgm:pt>
    <dgm:pt modelId="{823A4F72-821B-4D23-892E-FE0874B8671B}" type="pres">
      <dgm:prSet presAssocID="{F4E40DE4-71EF-4FEA-8FFB-E08AEE88FD9B}" presName="sibTrans" presStyleCnt="0"/>
      <dgm:spPr/>
    </dgm:pt>
    <dgm:pt modelId="{73B18A31-4A3D-487C-8515-C4A80E4D748F}" type="pres">
      <dgm:prSet presAssocID="{7D26CDF8-38FD-4C90-925F-B875FF9030BE}" presName="compNode" presStyleCnt="0"/>
      <dgm:spPr/>
    </dgm:pt>
    <dgm:pt modelId="{59C3038A-6681-47E8-8504-68CA6BD4DF7E}" type="pres">
      <dgm:prSet presAssocID="{7D26CDF8-38FD-4C90-925F-B875FF9030BE}" presName="bgRect" presStyleLbl="bgShp" presStyleIdx="3" presStyleCnt="4"/>
      <dgm:spPr/>
    </dgm:pt>
    <dgm:pt modelId="{DA41DD8C-1058-420A-830C-3F2AF0DB1390}" type="pres">
      <dgm:prSet presAssocID="{7D26CDF8-38FD-4C90-925F-B875FF9030BE}" presName="iconRect" presStyleLbl="node1" presStyleIdx="3" presStyleCnt="4"/>
      <dgm:spPr>
        <a:blipFill>
          <a:blip xmlns:r="http://schemas.openxmlformats.org/officeDocument/2006/relationships" r:embed="rId7" cstate="print">
            <a:extLst>
              <a:ext uri="{28A0092B-C50C-407E-A947-70E740481C1C}">
                <a14:useLocalDpi xmlns:a14="http://schemas.microsoft.com/office/drawing/2010/main" val="0"/>
              </a:ext>
              <a:ext uri="{96DAC541-7B7A-43D3-8B79-37D633B846F1}">
                <asvg:svgBlip xmlns="" xmlns:asvg="http://schemas.microsoft.com/office/drawing/2016/SVG/main" r:embed="rId8"/>
              </a:ext>
            </a:extLst>
          </a:blip>
          <a:stretch>
            <a:fillRect/>
          </a:stretch>
        </a:blipFill>
      </dgm:spPr>
      <dgm:t>
        <a:bodyPr/>
        <a:lstStyle/>
        <a:p>
          <a:endParaRPr lang="en-US"/>
        </a:p>
      </dgm:t>
      <dgm:extLst>
        <a:ext uri="{E40237B7-FDA0-4F09-8148-C483321AD2D9}">
          <dgm14:cNvPr xmlns:dgm14="http://schemas.microsoft.com/office/drawing/2010/diagram" id="0" name="" descr="Statistics"/>
        </a:ext>
      </dgm:extLst>
    </dgm:pt>
    <dgm:pt modelId="{67D7519A-D7EF-4E4C-B6E7-D2A315DB3759}" type="pres">
      <dgm:prSet presAssocID="{7D26CDF8-38FD-4C90-925F-B875FF9030BE}" presName="spaceRect" presStyleCnt="0"/>
      <dgm:spPr/>
    </dgm:pt>
    <dgm:pt modelId="{77AD0EBB-ACE1-469B-BAED-776746108846}" type="pres">
      <dgm:prSet presAssocID="{7D26CDF8-38FD-4C90-925F-B875FF9030BE}" presName="parTx" presStyleLbl="revTx" presStyleIdx="3" presStyleCnt="4">
        <dgm:presLayoutVars>
          <dgm:chMax val="0"/>
          <dgm:chPref val="0"/>
        </dgm:presLayoutVars>
      </dgm:prSet>
      <dgm:spPr/>
      <dgm:t>
        <a:bodyPr/>
        <a:lstStyle/>
        <a:p>
          <a:endParaRPr lang="en-US"/>
        </a:p>
      </dgm:t>
    </dgm:pt>
  </dgm:ptLst>
  <dgm:cxnLst>
    <dgm:cxn modelId="{3277BD03-EB2B-4FB4-BCEA-8B6AB4BE98C9}" srcId="{6B5C7BC9-C653-4ADB-B2A4-E8046F4D0D7D}" destId="{C02B3408-B7F1-48F7-ABC5-B3B8E1D0D2FA}" srcOrd="0" destOrd="0" parTransId="{2E5C060D-51FB-4C53-AC40-531B2A03F64C}" sibTransId="{8099C3D5-E91C-489B-A14E-BB687788AE7F}"/>
    <dgm:cxn modelId="{A3352AC1-F65E-4B33-A9C9-9BCEDC559599}" srcId="{6B5C7BC9-C653-4ADB-B2A4-E8046F4D0D7D}" destId="{60A68B40-7061-4C90-B309-8E118FE9FA41}" srcOrd="1" destOrd="0" parTransId="{20873921-523D-43BC-81F7-4A9EC69B143D}" sibTransId="{7AF66CEC-2DBC-4CB1-887B-0886A111B03A}"/>
    <dgm:cxn modelId="{5A329669-8C23-4599-936B-E6C4251A5EC5}" srcId="{6B5C7BC9-C653-4ADB-B2A4-E8046F4D0D7D}" destId="{69628A80-620A-4D48-BDF8-AE00FF1EE449}" srcOrd="2" destOrd="0" parTransId="{2D7386DD-70FB-4822-AD97-A48B53D9B3E2}" sibTransId="{F4E40DE4-71EF-4FEA-8FFB-E08AEE88FD9B}"/>
    <dgm:cxn modelId="{2A98621C-8E3C-4BBA-8DE0-3999B7F99909}" type="presOf" srcId="{60A68B40-7061-4C90-B309-8E118FE9FA41}" destId="{3F270478-2302-4EAB-81C7-88A1A4B784BE}" srcOrd="0" destOrd="0" presId="urn:microsoft.com/office/officeart/2018/2/layout/IconVerticalSolidList"/>
    <dgm:cxn modelId="{5D9E89E8-7E01-44CE-A0EF-B565F02F8C82}" srcId="{6B5C7BC9-C653-4ADB-B2A4-E8046F4D0D7D}" destId="{7D26CDF8-38FD-4C90-925F-B875FF9030BE}" srcOrd="3" destOrd="0" parTransId="{30381D99-8B2A-40AE-B916-73788C4CA305}" sibTransId="{D1C2243A-562D-4777-A048-0591A45D7EFD}"/>
    <dgm:cxn modelId="{719CEE05-ED19-41F9-A864-B5E29398032E}" type="presOf" srcId="{6B5C7BC9-C653-4ADB-B2A4-E8046F4D0D7D}" destId="{5116D0B6-1C65-4939-BC57-8D00D801B5F2}" srcOrd="0" destOrd="0" presId="urn:microsoft.com/office/officeart/2018/2/layout/IconVerticalSolidList"/>
    <dgm:cxn modelId="{1064A758-0F68-430E-868E-41D16FC164FA}" type="presOf" srcId="{7D26CDF8-38FD-4C90-925F-B875FF9030BE}" destId="{77AD0EBB-ACE1-469B-BAED-776746108846}" srcOrd="0" destOrd="0" presId="urn:microsoft.com/office/officeart/2018/2/layout/IconVerticalSolidList"/>
    <dgm:cxn modelId="{79DD8FB6-4C0D-4C4E-96FE-5EC547C2F366}" type="presOf" srcId="{69628A80-620A-4D48-BDF8-AE00FF1EE449}" destId="{6298D7BB-BBFE-4431-8AFB-99655F483C91}" srcOrd="0" destOrd="0" presId="urn:microsoft.com/office/officeart/2018/2/layout/IconVerticalSolidList"/>
    <dgm:cxn modelId="{B05CCE11-3E7E-4B74-A405-991E44BD998C}" type="presOf" srcId="{C02B3408-B7F1-48F7-ABC5-B3B8E1D0D2FA}" destId="{319227CA-0D31-4010-A7DB-AD6E427F6171}" srcOrd="0" destOrd="0" presId="urn:microsoft.com/office/officeart/2018/2/layout/IconVerticalSolidList"/>
    <dgm:cxn modelId="{5CE3191A-C2BB-48E5-AB00-2CFD8D008DDF}" type="presParOf" srcId="{5116D0B6-1C65-4939-BC57-8D00D801B5F2}" destId="{617E00F7-259B-46E9-822A-8A70C8EA0DE3}" srcOrd="0" destOrd="0" presId="urn:microsoft.com/office/officeart/2018/2/layout/IconVerticalSolidList"/>
    <dgm:cxn modelId="{E390D94A-B62F-46E3-B813-6C50C461F172}" type="presParOf" srcId="{617E00F7-259B-46E9-822A-8A70C8EA0DE3}" destId="{61AB2249-AC93-4395-B049-604DF1322CDA}" srcOrd="0" destOrd="0" presId="urn:microsoft.com/office/officeart/2018/2/layout/IconVerticalSolidList"/>
    <dgm:cxn modelId="{99570FA9-E808-48D4-A102-42956F75357D}" type="presParOf" srcId="{617E00F7-259B-46E9-822A-8A70C8EA0DE3}" destId="{EE996E13-7D57-4132-9124-92DBF7CD17B5}" srcOrd="1" destOrd="0" presId="urn:microsoft.com/office/officeart/2018/2/layout/IconVerticalSolidList"/>
    <dgm:cxn modelId="{F698893E-3385-42CE-9CD9-AB2D27EF2608}" type="presParOf" srcId="{617E00F7-259B-46E9-822A-8A70C8EA0DE3}" destId="{0884B8C4-3A3B-45A8-ABA6-1CA3EF9E0B6B}" srcOrd="2" destOrd="0" presId="urn:microsoft.com/office/officeart/2018/2/layout/IconVerticalSolidList"/>
    <dgm:cxn modelId="{97CB6DDA-4622-48D8-B8B6-1684D6A6603D}" type="presParOf" srcId="{617E00F7-259B-46E9-822A-8A70C8EA0DE3}" destId="{319227CA-0D31-4010-A7DB-AD6E427F6171}" srcOrd="3" destOrd="0" presId="urn:microsoft.com/office/officeart/2018/2/layout/IconVerticalSolidList"/>
    <dgm:cxn modelId="{6A805502-2031-4AA8-917A-1BFBDF492E5A}" type="presParOf" srcId="{5116D0B6-1C65-4939-BC57-8D00D801B5F2}" destId="{C4A21F2D-F9FC-48A8-9666-A4A1958E2131}" srcOrd="1" destOrd="0" presId="urn:microsoft.com/office/officeart/2018/2/layout/IconVerticalSolidList"/>
    <dgm:cxn modelId="{EB3F176C-FC1D-4EF2-989B-D760C5B8F49E}" type="presParOf" srcId="{5116D0B6-1C65-4939-BC57-8D00D801B5F2}" destId="{DFE76F62-67DA-4FC8-8CC3-F2BE46A095D1}" srcOrd="2" destOrd="0" presId="urn:microsoft.com/office/officeart/2018/2/layout/IconVerticalSolidList"/>
    <dgm:cxn modelId="{8B4E8B2C-8BD2-455C-8DCF-B7D12DB4AE76}" type="presParOf" srcId="{DFE76F62-67DA-4FC8-8CC3-F2BE46A095D1}" destId="{81640AA9-8C27-4A3C-B428-99700FD0FE91}" srcOrd="0" destOrd="0" presId="urn:microsoft.com/office/officeart/2018/2/layout/IconVerticalSolidList"/>
    <dgm:cxn modelId="{F663D5CC-D988-4857-8C46-640CB61D3B55}" type="presParOf" srcId="{DFE76F62-67DA-4FC8-8CC3-F2BE46A095D1}" destId="{1BBA5661-3D05-4ADD-BA3B-5013CE18C1D3}" srcOrd="1" destOrd="0" presId="urn:microsoft.com/office/officeart/2018/2/layout/IconVerticalSolidList"/>
    <dgm:cxn modelId="{F2A77E7C-1667-4A7B-A8C5-B526C5DC89AA}" type="presParOf" srcId="{DFE76F62-67DA-4FC8-8CC3-F2BE46A095D1}" destId="{2F3E8A7B-E775-404A-BFDD-7FD949D7FE70}" srcOrd="2" destOrd="0" presId="urn:microsoft.com/office/officeart/2018/2/layout/IconVerticalSolidList"/>
    <dgm:cxn modelId="{670B3AD4-BA37-4E0B-9412-F5F059B38BA7}" type="presParOf" srcId="{DFE76F62-67DA-4FC8-8CC3-F2BE46A095D1}" destId="{3F270478-2302-4EAB-81C7-88A1A4B784BE}" srcOrd="3" destOrd="0" presId="urn:microsoft.com/office/officeart/2018/2/layout/IconVerticalSolidList"/>
    <dgm:cxn modelId="{4D0F69D3-1E4C-4F80-BF25-E754A99358E3}" type="presParOf" srcId="{5116D0B6-1C65-4939-BC57-8D00D801B5F2}" destId="{21DAE402-A1E5-49D7-ADEB-967052CD8453}" srcOrd="3" destOrd="0" presId="urn:microsoft.com/office/officeart/2018/2/layout/IconVerticalSolidList"/>
    <dgm:cxn modelId="{039972B8-27E7-48F6-B482-3CBDDBE2A5F2}" type="presParOf" srcId="{5116D0B6-1C65-4939-BC57-8D00D801B5F2}" destId="{7B6539A2-EC43-4785-9F21-06A378357FA1}" srcOrd="4" destOrd="0" presId="urn:microsoft.com/office/officeart/2018/2/layout/IconVerticalSolidList"/>
    <dgm:cxn modelId="{A2CFE170-48D8-4265-B154-3EC0A54A9391}" type="presParOf" srcId="{7B6539A2-EC43-4785-9F21-06A378357FA1}" destId="{ED4C50C7-2385-4128-BC14-CE967D2688C1}" srcOrd="0" destOrd="0" presId="urn:microsoft.com/office/officeart/2018/2/layout/IconVerticalSolidList"/>
    <dgm:cxn modelId="{AFB36C7E-FA56-42A3-8E78-1DA96443BBA4}" type="presParOf" srcId="{7B6539A2-EC43-4785-9F21-06A378357FA1}" destId="{4FE80F6B-4477-4BBB-9FE7-235D74EAEF30}" srcOrd="1" destOrd="0" presId="urn:microsoft.com/office/officeart/2018/2/layout/IconVerticalSolidList"/>
    <dgm:cxn modelId="{FE9D4405-0FFB-445B-8DB5-BB61B98A54C9}" type="presParOf" srcId="{7B6539A2-EC43-4785-9F21-06A378357FA1}" destId="{29083FD0-EE82-4699-8ECA-38C3DD4E8B87}" srcOrd="2" destOrd="0" presId="urn:microsoft.com/office/officeart/2018/2/layout/IconVerticalSolidList"/>
    <dgm:cxn modelId="{F0D3716C-14AC-49AF-92C5-893BB180577A}" type="presParOf" srcId="{7B6539A2-EC43-4785-9F21-06A378357FA1}" destId="{6298D7BB-BBFE-4431-8AFB-99655F483C91}" srcOrd="3" destOrd="0" presId="urn:microsoft.com/office/officeart/2018/2/layout/IconVerticalSolidList"/>
    <dgm:cxn modelId="{7F277024-6FB1-4D7D-89B0-4E04A8CEC71B}" type="presParOf" srcId="{5116D0B6-1C65-4939-BC57-8D00D801B5F2}" destId="{823A4F72-821B-4D23-892E-FE0874B8671B}" srcOrd="5" destOrd="0" presId="urn:microsoft.com/office/officeart/2018/2/layout/IconVerticalSolidList"/>
    <dgm:cxn modelId="{D459FBC7-3AFB-43F9-A8FF-66B584F21993}" type="presParOf" srcId="{5116D0B6-1C65-4939-BC57-8D00D801B5F2}" destId="{73B18A31-4A3D-487C-8515-C4A80E4D748F}" srcOrd="6" destOrd="0" presId="urn:microsoft.com/office/officeart/2018/2/layout/IconVerticalSolidList"/>
    <dgm:cxn modelId="{D0FDA2CA-C92C-40B6-A01F-AC67D6806EFA}" type="presParOf" srcId="{73B18A31-4A3D-487C-8515-C4A80E4D748F}" destId="{59C3038A-6681-47E8-8504-68CA6BD4DF7E}" srcOrd="0" destOrd="0" presId="urn:microsoft.com/office/officeart/2018/2/layout/IconVerticalSolidList"/>
    <dgm:cxn modelId="{879619C8-A9CF-4A52-A7CF-3CA7466E56D5}" type="presParOf" srcId="{73B18A31-4A3D-487C-8515-C4A80E4D748F}" destId="{DA41DD8C-1058-420A-830C-3F2AF0DB1390}" srcOrd="1" destOrd="0" presId="urn:microsoft.com/office/officeart/2018/2/layout/IconVerticalSolidList"/>
    <dgm:cxn modelId="{98ACE91D-787F-4F91-B1BC-B2F30639D5E7}" type="presParOf" srcId="{73B18A31-4A3D-487C-8515-C4A80E4D748F}" destId="{67D7519A-D7EF-4E4C-B6E7-D2A315DB3759}" srcOrd="2" destOrd="0" presId="urn:microsoft.com/office/officeart/2018/2/layout/IconVerticalSolidList"/>
    <dgm:cxn modelId="{39FCBDA5-9C25-4752-A4CB-4F8819EEA88D}" type="presParOf" srcId="{73B18A31-4A3D-487C-8515-C4A80E4D748F}" destId="{77AD0EBB-ACE1-469B-BAED-776746108846}"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9977B10-2E3D-45F5-8084-9532E019EAEC}"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5129C179-E1E1-4E7D-8F0A-732738CBB3D1}">
      <dgm:prSet/>
      <dgm:spPr/>
      <dgm:t>
        <a:bodyPr/>
        <a:lstStyle/>
        <a:p>
          <a:r>
            <a:rPr lang="en-US"/>
            <a:t>The analysis reveals a steady increase in NO2 concentrations in Nairobi from 2019 to 2023, with the highest levels recorded in 2022.</a:t>
          </a:r>
        </a:p>
      </dgm:t>
    </dgm:pt>
    <dgm:pt modelId="{1D33DCED-B169-4BE7-B5E0-AA0B0DC61F82}" type="parTrans" cxnId="{70A0B02E-6E16-470B-AE62-70DDFF4ADD6D}">
      <dgm:prSet/>
      <dgm:spPr/>
      <dgm:t>
        <a:bodyPr/>
        <a:lstStyle/>
        <a:p>
          <a:endParaRPr lang="en-US"/>
        </a:p>
      </dgm:t>
    </dgm:pt>
    <dgm:pt modelId="{0940AB32-BC5F-45E8-AD05-2277961D3012}" type="sibTrans" cxnId="{70A0B02E-6E16-470B-AE62-70DDFF4ADD6D}">
      <dgm:prSet/>
      <dgm:spPr/>
      <dgm:t>
        <a:bodyPr/>
        <a:lstStyle/>
        <a:p>
          <a:endParaRPr lang="en-US"/>
        </a:p>
      </dgm:t>
    </dgm:pt>
    <dgm:pt modelId="{FB8B3115-6C96-4498-8F85-674A0219FEA3}">
      <dgm:prSet/>
      <dgm:spPr/>
      <dgm:t>
        <a:bodyPr/>
        <a:lstStyle/>
        <a:p>
          <a:r>
            <a:rPr lang="en-US"/>
            <a:t>This upward trend highlights the need for air quality management and mitigation strategies to address the growing air pollution in the city. </a:t>
          </a:r>
        </a:p>
      </dgm:t>
    </dgm:pt>
    <dgm:pt modelId="{22B95185-A1B3-4B50-902D-2B50535B09F3}" type="parTrans" cxnId="{5AF6C6CC-AEB2-4C19-AB6C-B8A772234064}">
      <dgm:prSet/>
      <dgm:spPr/>
      <dgm:t>
        <a:bodyPr/>
        <a:lstStyle/>
        <a:p>
          <a:endParaRPr lang="en-US"/>
        </a:p>
      </dgm:t>
    </dgm:pt>
    <dgm:pt modelId="{EA0E0D85-E19C-4983-9815-184C79625796}" type="sibTrans" cxnId="{5AF6C6CC-AEB2-4C19-AB6C-B8A772234064}">
      <dgm:prSet/>
      <dgm:spPr/>
      <dgm:t>
        <a:bodyPr/>
        <a:lstStyle/>
        <a:p>
          <a:endParaRPr lang="en-US"/>
        </a:p>
      </dgm:t>
    </dgm:pt>
    <dgm:pt modelId="{182EB1D0-18D4-48BC-9DA9-2A140983AD4C}">
      <dgm:prSet/>
      <dgm:spPr/>
      <dgm:t>
        <a:bodyPr/>
        <a:lstStyle/>
        <a:p>
          <a:r>
            <a:rPr lang="en-US"/>
            <a:t>The seasonal cold weather conditions during June to August likely contribute to the trapping of pollutants, further exacerbating air quality challenges.</a:t>
          </a:r>
        </a:p>
      </dgm:t>
    </dgm:pt>
    <dgm:pt modelId="{D06ACDB6-F7AA-4E81-9F83-5BCF683BEF89}" type="parTrans" cxnId="{8C638921-37A7-488C-A059-A62E40988A1B}">
      <dgm:prSet/>
      <dgm:spPr/>
      <dgm:t>
        <a:bodyPr/>
        <a:lstStyle/>
        <a:p>
          <a:endParaRPr lang="en-US"/>
        </a:p>
      </dgm:t>
    </dgm:pt>
    <dgm:pt modelId="{E116A67E-CCD7-4BF9-A322-D70322E9FE81}" type="sibTrans" cxnId="{8C638921-37A7-488C-A059-A62E40988A1B}">
      <dgm:prSet/>
      <dgm:spPr/>
      <dgm:t>
        <a:bodyPr/>
        <a:lstStyle/>
        <a:p>
          <a:endParaRPr lang="en-US"/>
        </a:p>
      </dgm:t>
    </dgm:pt>
    <dgm:pt modelId="{41BF49DE-C2EF-4C33-9A60-D2D36C7BCAC7}" type="pres">
      <dgm:prSet presAssocID="{F9977B10-2E3D-45F5-8084-9532E019EAEC}" presName="root" presStyleCnt="0">
        <dgm:presLayoutVars>
          <dgm:dir/>
          <dgm:resizeHandles val="exact"/>
        </dgm:presLayoutVars>
      </dgm:prSet>
      <dgm:spPr/>
      <dgm:t>
        <a:bodyPr/>
        <a:lstStyle/>
        <a:p>
          <a:endParaRPr lang="en-US"/>
        </a:p>
      </dgm:t>
    </dgm:pt>
    <dgm:pt modelId="{9E46F250-2765-476C-B622-70095D687ABB}" type="pres">
      <dgm:prSet presAssocID="{5129C179-E1E1-4E7D-8F0A-732738CBB3D1}" presName="compNode" presStyleCnt="0"/>
      <dgm:spPr/>
    </dgm:pt>
    <dgm:pt modelId="{9B3B457F-260B-4E14-8143-E165FAB32CF1}" type="pres">
      <dgm:prSet presAssocID="{5129C179-E1E1-4E7D-8F0A-732738CBB3D1}" presName="bgRect" presStyleLbl="bgShp" presStyleIdx="0" presStyleCnt="3"/>
      <dgm:spPr/>
    </dgm:pt>
    <dgm:pt modelId="{929B12B0-EC45-4385-9898-E86F0BA975F7}" type="pres">
      <dgm:prSet presAssocID="{5129C179-E1E1-4E7D-8F0A-732738CBB3D1}" presName="iconRect" presStyleLbl="node1" presStyleIdx="0" presStyleCnt="3"/>
      <dgm:spPr>
        <a:blipFill>
          <a:blip xmlns:r="http://schemas.openxmlformats.org/officeDocument/2006/relationships" r:embed="rId1" cstate="print">
            <a:extLst>
              <a:ext uri="{28A0092B-C50C-407E-A947-70E740481C1C}">
                <a14:useLocalDpi xmlns:a14="http://schemas.microsoft.com/office/drawing/2010/main" val="0"/>
              </a:ext>
              <a:ext uri="{96DAC541-7B7A-43D3-8B79-37D633B846F1}">
                <asvg:svgBlip xmlns="" xmlns:asvg="http://schemas.microsoft.com/office/drawing/2016/SVG/main" r:embed="rId2"/>
              </a:ext>
            </a:extLst>
          </a:blip>
          <a:stretch>
            <a:fillRect/>
          </a:stretch>
        </a:blipFill>
        <a:ln>
          <a:noFill/>
        </a:ln>
      </dgm:spPr>
      <dgm:t>
        <a:bodyPr/>
        <a:lstStyle/>
        <a:p>
          <a:endParaRPr lang="en-US"/>
        </a:p>
      </dgm:t>
      <dgm:extLst>
        <a:ext uri="{E40237B7-FDA0-4F09-8148-C483321AD2D9}">
          <dgm14:cNvPr xmlns:dgm14="http://schemas.microsoft.com/office/drawing/2010/diagram" id="0" name="" descr="Rainy scene"/>
        </a:ext>
      </dgm:extLst>
    </dgm:pt>
    <dgm:pt modelId="{CDCAB61D-82B9-43DE-9A54-3EBCCBECC9A8}" type="pres">
      <dgm:prSet presAssocID="{5129C179-E1E1-4E7D-8F0A-732738CBB3D1}" presName="spaceRect" presStyleCnt="0"/>
      <dgm:spPr/>
    </dgm:pt>
    <dgm:pt modelId="{6E696A17-FF08-4DAC-BD2F-9D54162F851E}" type="pres">
      <dgm:prSet presAssocID="{5129C179-E1E1-4E7D-8F0A-732738CBB3D1}" presName="parTx" presStyleLbl="revTx" presStyleIdx="0" presStyleCnt="3">
        <dgm:presLayoutVars>
          <dgm:chMax val="0"/>
          <dgm:chPref val="0"/>
        </dgm:presLayoutVars>
      </dgm:prSet>
      <dgm:spPr/>
      <dgm:t>
        <a:bodyPr/>
        <a:lstStyle/>
        <a:p>
          <a:endParaRPr lang="en-US"/>
        </a:p>
      </dgm:t>
    </dgm:pt>
    <dgm:pt modelId="{95B5EF67-C5BB-4BC7-B969-E04593AEEC41}" type="pres">
      <dgm:prSet presAssocID="{0940AB32-BC5F-45E8-AD05-2277961D3012}" presName="sibTrans" presStyleCnt="0"/>
      <dgm:spPr/>
    </dgm:pt>
    <dgm:pt modelId="{827A28B8-5EF9-4FBC-BDBE-CD58175B05C1}" type="pres">
      <dgm:prSet presAssocID="{FB8B3115-6C96-4498-8F85-674A0219FEA3}" presName="compNode" presStyleCnt="0"/>
      <dgm:spPr/>
    </dgm:pt>
    <dgm:pt modelId="{B9A52F88-E966-47FA-B81C-5661FA82CB0B}" type="pres">
      <dgm:prSet presAssocID="{FB8B3115-6C96-4498-8F85-674A0219FEA3}" presName="bgRect" presStyleLbl="bgShp" presStyleIdx="1" presStyleCnt="3"/>
      <dgm:spPr/>
    </dgm:pt>
    <dgm:pt modelId="{0462DCDA-D4A1-4A8C-B682-C59B242E9815}" type="pres">
      <dgm:prSet presAssocID="{FB8B3115-6C96-4498-8F85-674A0219FEA3}" presName="iconRect" presStyleLbl="node1" presStyleIdx="1" presStyleCnt="3"/>
      <dgm:spPr>
        <a:blipFill>
          <a:blip xmlns:r="http://schemas.openxmlformats.org/officeDocument/2006/relationships" r:embed="rId3" cstate="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a:blipFill>
        <a:ln>
          <a:noFill/>
        </a:ln>
      </dgm:spPr>
      <dgm:t>
        <a:bodyPr/>
        <a:lstStyle/>
        <a:p>
          <a:endParaRPr lang="en-US"/>
        </a:p>
      </dgm:t>
      <dgm:extLst>
        <a:ext uri="{E40237B7-FDA0-4F09-8148-C483321AD2D9}">
          <dgm14:cNvPr xmlns:dgm14="http://schemas.microsoft.com/office/drawing/2010/diagram" id="0" name="" descr="City"/>
        </a:ext>
      </dgm:extLst>
    </dgm:pt>
    <dgm:pt modelId="{E8907C79-3B34-4625-830D-B9948E53B4D9}" type="pres">
      <dgm:prSet presAssocID="{FB8B3115-6C96-4498-8F85-674A0219FEA3}" presName="spaceRect" presStyleCnt="0"/>
      <dgm:spPr/>
    </dgm:pt>
    <dgm:pt modelId="{C8E428E6-739C-4A19-8FFC-CE4014BB30BC}" type="pres">
      <dgm:prSet presAssocID="{FB8B3115-6C96-4498-8F85-674A0219FEA3}" presName="parTx" presStyleLbl="revTx" presStyleIdx="1" presStyleCnt="3">
        <dgm:presLayoutVars>
          <dgm:chMax val="0"/>
          <dgm:chPref val="0"/>
        </dgm:presLayoutVars>
      </dgm:prSet>
      <dgm:spPr/>
      <dgm:t>
        <a:bodyPr/>
        <a:lstStyle/>
        <a:p>
          <a:endParaRPr lang="en-US"/>
        </a:p>
      </dgm:t>
    </dgm:pt>
    <dgm:pt modelId="{397B94E1-F193-447A-BA2E-38FBB866CD6E}" type="pres">
      <dgm:prSet presAssocID="{EA0E0D85-E19C-4983-9815-184C79625796}" presName="sibTrans" presStyleCnt="0"/>
      <dgm:spPr/>
    </dgm:pt>
    <dgm:pt modelId="{FF564496-5754-4022-9927-95CEF57B2982}" type="pres">
      <dgm:prSet presAssocID="{182EB1D0-18D4-48BC-9DA9-2A140983AD4C}" presName="compNode" presStyleCnt="0"/>
      <dgm:spPr/>
    </dgm:pt>
    <dgm:pt modelId="{83DD5ACD-F8D5-4137-BE97-A877788A2A15}" type="pres">
      <dgm:prSet presAssocID="{182EB1D0-18D4-48BC-9DA9-2A140983AD4C}" presName="bgRect" presStyleLbl="bgShp" presStyleIdx="2" presStyleCnt="3"/>
      <dgm:spPr/>
    </dgm:pt>
    <dgm:pt modelId="{7F18021A-239D-4694-9B14-60249EE2E506}" type="pres">
      <dgm:prSet presAssocID="{182EB1D0-18D4-48BC-9DA9-2A140983AD4C}" presName="iconRect" presStyleLbl="node1" presStyleIdx="2" presStyleCnt="3"/>
      <dgm:spPr>
        <a:blipFill>
          <a:blip xmlns:r="http://schemas.openxmlformats.org/officeDocument/2006/relationships" r:embed="rId5" cstate="print">
            <a:extLst>
              <a:ext uri="{28A0092B-C50C-407E-A947-70E740481C1C}">
                <a14:useLocalDpi xmlns:a14="http://schemas.microsoft.com/office/drawing/2010/main" val="0"/>
              </a:ext>
              <a:ext uri="{96DAC541-7B7A-43D3-8B79-37D633B846F1}">
                <asvg:svgBlip xmlns="" xmlns:asvg="http://schemas.microsoft.com/office/drawing/2016/SVG/main" r:embed="rId6"/>
              </a:ext>
            </a:extLst>
          </a:blip>
          <a:stretch>
            <a:fillRect/>
          </a:stretch>
        </a:blipFill>
        <a:ln>
          <a:noFill/>
        </a:ln>
      </dgm:spPr>
      <dgm:t>
        <a:bodyPr/>
        <a:lstStyle/>
        <a:p>
          <a:endParaRPr lang="en-US"/>
        </a:p>
      </dgm:t>
      <dgm:extLst>
        <a:ext uri="{E40237B7-FDA0-4F09-8148-C483321AD2D9}">
          <dgm14:cNvPr xmlns:dgm14="http://schemas.microsoft.com/office/drawing/2010/diagram" id="0" name="" descr="Thermometer"/>
        </a:ext>
      </dgm:extLst>
    </dgm:pt>
    <dgm:pt modelId="{0F2E7E3E-FABF-411B-BA3C-13E5581FEDDD}" type="pres">
      <dgm:prSet presAssocID="{182EB1D0-18D4-48BC-9DA9-2A140983AD4C}" presName="spaceRect" presStyleCnt="0"/>
      <dgm:spPr/>
    </dgm:pt>
    <dgm:pt modelId="{DD9FBD89-4182-4ED2-95A3-C7E19B7DCDE9}" type="pres">
      <dgm:prSet presAssocID="{182EB1D0-18D4-48BC-9DA9-2A140983AD4C}" presName="parTx" presStyleLbl="revTx" presStyleIdx="2" presStyleCnt="3">
        <dgm:presLayoutVars>
          <dgm:chMax val="0"/>
          <dgm:chPref val="0"/>
        </dgm:presLayoutVars>
      </dgm:prSet>
      <dgm:spPr/>
      <dgm:t>
        <a:bodyPr/>
        <a:lstStyle/>
        <a:p>
          <a:endParaRPr lang="en-US"/>
        </a:p>
      </dgm:t>
    </dgm:pt>
  </dgm:ptLst>
  <dgm:cxnLst>
    <dgm:cxn modelId="{D1BB4D69-9FEF-443A-8A64-8970F8E1E166}" type="presOf" srcId="{182EB1D0-18D4-48BC-9DA9-2A140983AD4C}" destId="{DD9FBD89-4182-4ED2-95A3-C7E19B7DCDE9}" srcOrd="0" destOrd="0" presId="urn:microsoft.com/office/officeart/2018/2/layout/IconVerticalSolidList"/>
    <dgm:cxn modelId="{8C638921-37A7-488C-A059-A62E40988A1B}" srcId="{F9977B10-2E3D-45F5-8084-9532E019EAEC}" destId="{182EB1D0-18D4-48BC-9DA9-2A140983AD4C}" srcOrd="2" destOrd="0" parTransId="{D06ACDB6-F7AA-4E81-9F83-5BCF683BEF89}" sibTransId="{E116A67E-CCD7-4BF9-A322-D70322E9FE81}"/>
    <dgm:cxn modelId="{07B302E4-8D92-49A2-A88B-A25DA590B2BF}" type="presOf" srcId="{FB8B3115-6C96-4498-8F85-674A0219FEA3}" destId="{C8E428E6-739C-4A19-8FFC-CE4014BB30BC}" srcOrd="0" destOrd="0" presId="urn:microsoft.com/office/officeart/2018/2/layout/IconVerticalSolidList"/>
    <dgm:cxn modelId="{5AF6C6CC-AEB2-4C19-AB6C-B8A772234064}" srcId="{F9977B10-2E3D-45F5-8084-9532E019EAEC}" destId="{FB8B3115-6C96-4498-8F85-674A0219FEA3}" srcOrd="1" destOrd="0" parTransId="{22B95185-A1B3-4B50-902D-2B50535B09F3}" sibTransId="{EA0E0D85-E19C-4983-9815-184C79625796}"/>
    <dgm:cxn modelId="{AFA5DE5F-7619-49A4-8513-CD6FDFAD6E67}" type="presOf" srcId="{F9977B10-2E3D-45F5-8084-9532E019EAEC}" destId="{41BF49DE-C2EF-4C33-9A60-D2D36C7BCAC7}" srcOrd="0" destOrd="0" presId="urn:microsoft.com/office/officeart/2018/2/layout/IconVerticalSolidList"/>
    <dgm:cxn modelId="{70A0B02E-6E16-470B-AE62-70DDFF4ADD6D}" srcId="{F9977B10-2E3D-45F5-8084-9532E019EAEC}" destId="{5129C179-E1E1-4E7D-8F0A-732738CBB3D1}" srcOrd="0" destOrd="0" parTransId="{1D33DCED-B169-4BE7-B5E0-AA0B0DC61F82}" sibTransId="{0940AB32-BC5F-45E8-AD05-2277961D3012}"/>
    <dgm:cxn modelId="{F7CED69E-DB43-4CD6-8F50-539384766860}" type="presOf" srcId="{5129C179-E1E1-4E7D-8F0A-732738CBB3D1}" destId="{6E696A17-FF08-4DAC-BD2F-9D54162F851E}" srcOrd="0" destOrd="0" presId="urn:microsoft.com/office/officeart/2018/2/layout/IconVerticalSolidList"/>
    <dgm:cxn modelId="{DFF69EE5-55DD-4083-9946-1D1311E9A05F}" type="presParOf" srcId="{41BF49DE-C2EF-4C33-9A60-D2D36C7BCAC7}" destId="{9E46F250-2765-476C-B622-70095D687ABB}" srcOrd="0" destOrd="0" presId="urn:microsoft.com/office/officeart/2018/2/layout/IconVerticalSolidList"/>
    <dgm:cxn modelId="{BD333602-59CB-4842-B0F7-E9DAD52474B4}" type="presParOf" srcId="{9E46F250-2765-476C-B622-70095D687ABB}" destId="{9B3B457F-260B-4E14-8143-E165FAB32CF1}" srcOrd="0" destOrd="0" presId="urn:microsoft.com/office/officeart/2018/2/layout/IconVerticalSolidList"/>
    <dgm:cxn modelId="{49886CCF-D8DC-487F-85D7-6B4DE3A44BF0}" type="presParOf" srcId="{9E46F250-2765-476C-B622-70095D687ABB}" destId="{929B12B0-EC45-4385-9898-E86F0BA975F7}" srcOrd="1" destOrd="0" presId="urn:microsoft.com/office/officeart/2018/2/layout/IconVerticalSolidList"/>
    <dgm:cxn modelId="{F94536AE-822E-4853-9D74-D7CC446A76FC}" type="presParOf" srcId="{9E46F250-2765-476C-B622-70095D687ABB}" destId="{CDCAB61D-82B9-43DE-9A54-3EBCCBECC9A8}" srcOrd="2" destOrd="0" presId="urn:microsoft.com/office/officeart/2018/2/layout/IconVerticalSolidList"/>
    <dgm:cxn modelId="{C8B20AC0-DF55-4BD8-A8EB-D9149E437EF1}" type="presParOf" srcId="{9E46F250-2765-476C-B622-70095D687ABB}" destId="{6E696A17-FF08-4DAC-BD2F-9D54162F851E}" srcOrd="3" destOrd="0" presId="urn:microsoft.com/office/officeart/2018/2/layout/IconVerticalSolidList"/>
    <dgm:cxn modelId="{90A04ECE-3450-482B-9582-F1F3AC3CDBFD}" type="presParOf" srcId="{41BF49DE-C2EF-4C33-9A60-D2D36C7BCAC7}" destId="{95B5EF67-C5BB-4BC7-B969-E04593AEEC41}" srcOrd="1" destOrd="0" presId="urn:microsoft.com/office/officeart/2018/2/layout/IconVerticalSolidList"/>
    <dgm:cxn modelId="{B05F1EB1-DBF5-4F1E-9116-4A4DF9E343DD}" type="presParOf" srcId="{41BF49DE-C2EF-4C33-9A60-D2D36C7BCAC7}" destId="{827A28B8-5EF9-4FBC-BDBE-CD58175B05C1}" srcOrd="2" destOrd="0" presId="urn:microsoft.com/office/officeart/2018/2/layout/IconVerticalSolidList"/>
    <dgm:cxn modelId="{1AF94474-B612-41F5-BAAC-031531B12AEB}" type="presParOf" srcId="{827A28B8-5EF9-4FBC-BDBE-CD58175B05C1}" destId="{B9A52F88-E966-47FA-B81C-5661FA82CB0B}" srcOrd="0" destOrd="0" presId="urn:microsoft.com/office/officeart/2018/2/layout/IconVerticalSolidList"/>
    <dgm:cxn modelId="{418C78B6-D783-4285-95D8-77798037E096}" type="presParOf" srcId="{827A28B8-5EF9-4FBC-BDBE-CD58175B05C1}" destId="{0462DCDA-D4A1-4A8C-B682-C59B242E9815}" srcOrd="1" destOrd="0" presId="urn:microsoft.com/office/officeart/2018/2/layout/IconVerticalSolidList"/>
    <dgm:cxn modelId="{0E912598-6036-4395-90FE-29EBFDA7289A}" type="presParOf" srcId="{827A28B8-5EF9-4FBC-BDBE-CD58175B05C1}" destId="{E8907C79-3B34-4625-830D-B9948E53B4D9}" srcOrd="2" destOrd="0" presId="urn:microsoft.com/office/officeart/2018/2/layout/IconVerticalSolidList"/>
    <dgm:cxn modelId="{624F32A8-1BAD-4677-B491-A06963F9CA81}" type="presParOf" srcId="{827A28B8-5EF9-4FBC-BDBE-CD58175B05C1}" destId="{C8E428E6-739C-4A19-8FFC-CE4014BB30BC}" srcOrd="3" destOrd="0" presId="urn:microsoft.com/office/officeart/2018/2/layout/IconVerticalSolidList"/>
    <dgm:cxn modelId="{6EF0ED21-3F0D-42E8-B989-5394DB7537FA}" type="presParOf" srcId="{41BF49DE-C2EF-4C33-9A60-D2D36C7BCAC7}" destId="{397B94E1-F193-447A-BA2E-38FBB866CD6E}" srcOrd="3" destOrd="0" presId="urn:microsoft.com/office/officeart/2018/2/layout/IconVerticalSolidList"/>
    <dgm:cxn modelId="{DC5376F2-876E-4F67-B20B-9E3E4947CB4E}" type="presParOf" srcId="{41BF49DE-C2EF-4C33-9A60-D2D36C7BCAC7}" destId="{FF564496-5754-4022-9927-95CEF57B2982}" srcOrd="4" destOrd="0" presId="urn:microsoft.com/office/officeart/2018/2/layout/IconVerticalSolidList"/>
    <dgm:cxn modelId="{9F56032B-80E7-4790-8668-8B2EBBD2F93A}" type="presParOf" srcId="{FF564496-5754-4022-9927-95CEF57B2982}" destId="{83DD5ACD-F8D5-4137-BE97-A877788A2A15}" srcOrd="0" destOrd="0" presId="urn:microsoft.com/office/officeart/2018/2/layout/IconVerticalSolidList"/>
    <dgm:cxn modelId="{DAD36008-4129-4BC2-82D9-937B545EEE10}" type="presParOf" srcId="{FF564496-5754-4022-9927-95CEF57B2982}" destId="{7F18021A-239D-4694-9B14-60249EE2E506}" srcOrd="1" destOrd="0" presId="urn:microsoft.com/office/officeart/2018/2/layout/IconVerticalSolidList"/>
    <dgm:cxn modelId="{D4869A62-8235-4F97-B094-D153D3E9107F}" type="presParOf" srcId="{FF564496-5754-4022-9927-95CEF57B2982}" destId="{0F2E7E3E-FABF-411B-BA3C-13E5581FEDDD}" srcOrd="2" destOrd="0" presId="urn:microsoft.com/office/officeart/2018/2/layout/IconVerticalSolidList"/>
    <dgm:cxn modelId="{B009449E-8207-47C4-B195-05DC1E60FFD4}" type="presParOf" srcId="{FF564496-5754-4022-9927-95CEF57B2982}" destId="{DD9FBD89-4182-4ED2-95A3-C7E19B7DCDE9}"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151F3E-80A0-41A2-8EDB-03396DABF4BC}">
      <dsp:nvSpPr>
        <dsp:cNvPr id="0" name=""/>
        <dsp:cNvSpPr/>
      </dsp:nvSpPr>
      <dsp:spPr>
        <a:xfrm>
          <a:off x="1333" y="110983"/>
          <a:ext cx="4682211" cy="2973204"/>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8CE2F48-9D97-4056-A9DF-F05F58C6D4A5}">
      <dsp:nvSpPr>
        <dsp:cNvPr id="0" name=""/>
        <dsp:cNvSpPr/>
      </dsp:nvSpPr>
      <dsp:spPr>
        <a:xfrm>
          <a:off x="521579" y="605216"/>
          <a:ext cx="4682211" cy="2973204"/>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a:t>To analyze the temporal trends of nitrogen dioxide (NO2) levels in Nairobi County from 2019 to 2023, with a specific focus on the months of June to August.</a:t>
          </a:r>
        </a:p>
      </dsp:txBody>
      <dsp:txXfrm>
        <a:off x="608661" y="692298"/>
        <a:ext cx="4508047" cy="2799040"/>
      </dsp:txXfrm>
    </dsp:sp>
    <dsp:sp modelId="{26623BE7-A7D1-45B7-B8BD-5C0C829080EE}">
      <dsp:nvSpPr>
        <dsp:cNvPr id="0" name=""/>
        <dsp:cNvSpPr/>
      </dsp:nvSpPr>
      <dsp:spPr>
        <a:xfrm>
          <a:off x="5724037" y="110983"/>
          <a:ext cx="4682211" cy="2973204"/>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70FF14A-6B89-409C-975F-B2248F4AAB78}">
      <dsp:nvSpPr>
        <dsp:cNvPr id="0" name=""/>
        <dsp:cNvSpPr/>
      </dsp:nvSpPr>
      <dsp:spPr>
        <a:xfrm>
          <a:off x="6244283" y="605216"/>
          <a:ext cx="4682211" cy="2973204"/>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a:t>To identify and quantify the year-to-year variations in NO2 concentrations in  Nairobi County from 2019 to 2023.</a:t>
          </a:r>
        </a:p>
      </dsp:txBody>
      <dsp:txXfrm>
        <a:off x="6331365" y="692298"/>
        <a:ext cx="4508047" cy="279904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AB2249-AC93-4395-B049-604DF1322CDA}">
      <dsp:nvSpPr>
        <dsp:cNvPr id="0" name=""/>
        <dsp:cNvSpPr/>
      </dsp:nvSpPr>
      <dsp:spPr>
        <a:xfrm>
          <a:off x="0" y="3928"/>
          <a:ext cx="10515600" cy="88670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E996E13-7D57-4132-9124-92DBF7CD17B5}">
      <dsp:nvSpPr>
        <dsp:cNvPr id="0" name=""/>
        <dsp:cNvSpPr/>
      </dsp:nvSpPr>
      <dsp:spPr>
        <a:xfrm>
          <a:off x="268228" y="203438"/>
          <a:ext cx="488165" cy="487689"/>
        </a:xfrm>
        <a:prstGeom prst="rect">
          <a:avLst/>
        </a:prstGeom>
        <a:blipFill>
          <a:blip xmlns:r="http://schemas.openxmlformats.org/officeDocument/2006/relationships" r:embed="rId1" cstate="print">
            <a:extLst>
              <a:ext uri="{28A0092B-C50C-407E-A947-70E740481C1C}">
                <a14:useLocalDpi xmlns:a14="http://schemas.microsoft.com/office/drawing/2010/main" val="0"/>
              </a:ext>
              <a:ext uri="{96DAC541-7B7A-43D3-8B79-37D633B846F1}">
                <asvg:svgBlip xmlns=""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19227CA-0D31-4010-A7DB-AD6E427F6171}">
      <dsp:nvSpPr>
        <dsp:cNvPr id="0" name=""/>
        <dsp:cNvSpPr/>
      </dsp:nvSpPr>
      <dsp:spPr>
        <a:xfrm>
          <a:off x="1024623" y="3928"/>
          <a:ext cx="9475196" cy="9144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776" tIns="96776" rIns="96776" bIns="96776" numCol="1" spcCol="1270" anchor="ctr" anchorCtr="0">
          <a:noAutofit/>
        </a:bodyPr>
        <a:lstStyle/>
        <a:p>
          <a:pPr lvl="0" algn="l" defTabSz="622300">
            <a:lnSpc>
              <a:spcPct val="100000"/>
            </a:lnSpc>
            <a:spcBef>
              <a:spcPct val="0"/>
            </a:spcBef>
            <a:spcAft>
              <a:spcPct val="35000"/>
            </a:spcAft>
          </a:pPr>
          <a:r>
            <a:rPr lang="en-US" sz="1400" b="1" kern="1200" dirty="0">
              <a:latin typeface="Montserrat"/>
            </a:rPr>
            <a:t>Data Collection:</a:t>
          </a:r>
          <a:r>
            <a:rPr lang="en-US" sz="1400" kern="1200" dirty="0">
              <a:latin typeface="Montserrat"/>
            </a:rPr>
            <a:t> Satellite imagery data was collected from Sentinel-5P, focusing on nitrogen dioxide (NO2) levels in Nairobi County during the months of June to August from 2019 to 2023.</a:t>
          </a:r>
        </a:p>
      </dsp:txBody>
      <dsp:txXfrm>
        <a:off x="1024623" y="3928"/>
        <a:ext cx="9475196" cy="914416"/>
      </dsp:txXfrm>
    </dsp:sp>
    <dsp:sp modelId="{81640AA9-8C27-4A3C-B428-99700FD0FE91}">
      <dsp:nvSpPr>
        <dsp:cNvPr id="0" name=""/>
        <dsp:cNvSpPr/>
      </dsp:nvSpPr>
      <dsp:spPr>
        <a:xfrm>
          <a:off x="0" y="1146949"/>
          <a:ext cx="10515600" cy="88670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BBA5661-3D05-4ADD-BA3B-5013CE18C1D3}">
      <dsp:nvSpPr>
        <dsp:cNvPr id="0" name=""/>
        <dsp:cNvSpPr/>
      </dsp:nvSpPr>
      <dsp:spPr>
        <a:xfrm>
          <a:off x="268228" y="1346459"/>
          <a:ext cx="488165" cy="487689"/>
        </a:xfrm>
        <a:prstGeom prst="rect">
          <a:avLst/>
        </a:prstGeom>
        <a:blipFill>
          <a:blip xmlns:r="http://schemas.openxmlformats.org/officeDocument/2006/relationships" r:embed="rId3" cstate="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F270478-2302-4EAB-81C7-88A1A4B784BE}">
      <dsp:nvSpPr>
        <dsp:cNvPr id="0" name=""/>
        <dsp:cNvSpPr/>
      </dsp:nvSpPr>
      <dsp:spPr>
        <a:xfrm>
          <a:off x="1024623" y="1146949"/>
          <a:ext cx="9475196" cy="9144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776" tIns="96776" rIns="96776" bIns="96776" numCol="1" spcCol="1270" anchor="ctr" anchorCtr="0">
          <a:noAutofit/>
        </a:bodyPr>
        <a:lstStyle/>
        <a:p>
          <a:pPr lvl="0" algn="l" defTabSz="622300">
            <a:lnSpc>
              <a:spcPct val="100000"/>
            </a:lnSpc>
            <a:spcBef>
              <a:spcPct val="0"/>
            </a:spcBef>
            <a:spcAft>
              <a:spcPct val="35000"/>
            </a:spcAft>
          </a:pPr>
          <a:r>
            <a:rPr lang="en-US" sz="1400" b="1" kern="1200" dirty="0">
              <a:latin typeface="Montserrat"/>
            </a:rPr>
            <a:t>Data Analysis in Google Earth Engine (GEE)</a:t>
          </a:r>
          <a:r>
            <a:rPr lang="en-US" sz="1400" kern="1200" dirty="0">
              <a:latin typeface="Montserrat"/>
            </a:rPr>
            <a:t>: The satellite data was processed and analyzed in GEE, allowing for the extraction of NO2 concentrations over time. Temporal and spatial patterns were identified and prepared for further analysis.</a:t>
          </a:r>
        </a:p>
      </dsp:txBody>
      <dsp:txXfrm>
        <a:off x="1024623" y="1146949"/>
        <a:ext cx="9475196" cy="914416"/>
      </dsp:txXfrm>
    </dsp:sp>
    <dsp:sp modelId="{ED4C50C7-2385-4128-BC14-CE967D2688C1}">
      <dsp:nvSpPr>
        <dsp:cNvPr id="0" name=""/>
        <dsp:cNvSpPr/>
      </dsp:nvSpPr>
      <dsp:spPr>
        <a:xfrm>
          <a:off x="0" y="2289971"/>
          <a:ext cx="10515600" cy="88670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FE80F6B-4477-4BBB-9FE7-235D74EAEF30}">
      <dsp:nvSpPr>
        <dsp:cNvPr id="0" name=""/>
        <dsp:cNvSpPr/>
      </dsp:nvSpPr>
      <dsp:spPr>
        <a:xfrm>
          <a:off x="268228" y="2489480"/>
          <a:ext cx="488165" cy="487689"/>
        </a:xfrm>
        <a:prstGeom prst="rect">
          <a:avLst/>
        </a:prstGeom>
        <a:blipFill>
          <a:blip xmlns:r="http://schemas.openxmlformats.org/officeDocument/2006/relationships" r:embed="rId5" cstate="print">
            <a:extLst>
              <a:ext uri="{28A0092B-C50C-407E-A947-70E740481C1C}">
                <a14:useLocalDpi xmlns:a14="http://schemas.microsoft.com/office/drawing/2010/main" val="0"/>
              </a:ext>
              <a:ext uri="{96DAC541-7B7A-43D3-8B79-37D633B846F1}">
                <asvg:svgBlip xmlns="" xmlns:asvg="http://schemas.microsoft.com/office/drawing/2016/SVG/main" r:embed="rId6"/>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298D7BB-BBFE-4431-8AFB-99655F483C91}">
      <dsp:nvSpPr>
        <dsp:cNvPr id="0" name=""/>
        <dsp:cNvSpPr/>
      </dsp:nvSpPr>
      <dsp:spPr>
        <a:xfrm>
          <a:off x="1024623" y="2289971"/>
          <a:ext cx="9475196" cy="9144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776" tIns="96776" rIns="96776" bIns="96776" numCol="1" spcCol="1270" anchor="ctr" anchorCtr="0">
          <a:noAutofit/>
        </a:bodyPr>
        <a:lstStyle/>
        <a:p>
          <a:pPr lvl="0" algn="l" defTabSz="622300">
            <a:lnSpc>
              <a:spcPct val="100000"/>
            </a:lnSpc>
            <a:spcBef>
              <a:spcPct val="0"/>
            </a:spcBef>
            <a:spcAft>
              <a:spcPct val="35000"/>
            </a:spcAft>
          </a:pPr>
          <a:r>
            <a:rPr lang="en-US" sz="1400" b="1" kern="1200" dirty="0">
              <a:latin typeface="Montserrat"/>
            </a:rPr>
            <a:t>Mapping in QGIS</a:t>
          </a:r>
          <a:r>
            <a:rPr lang="en-US" sz="1400" kern="1200" dirty="0">
              <a:latin typeface="Montserrat"/>
            </a:rPr>
            <a:t>: The processed NO2 data was visualized using QGIS to create maps that display the spatial distribution of NO2 levels across Nairobi during the selected months. This step helped highlight geographic hotspots of NO2 concentration.</a:t>
          </a:r>
        </a:p>
      </dsp:txBody>
      <dsp:txXfrm>
        <a:off x="1024623" y="2289971"/>
        <a:ext cx="9475196" cy="914416"/>
      </dsp:txXfrm>
    </dsp:sp>
    <dsp:sp modelId="{59C3038A-6681-47E8-8504-68CA6BD4DF7E}">
      <dsp:nvSpPr>
        <dsp:cNvPr id="0" name=""/>
        <dsp:cNvSpPr/>
      </dsp:nvSpPr>
      <dsp:spPr>
        <a:xfrm>
          <a:off x="0" y="3432992"/>
          <a:ext cx="10515600" cy="88670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A41DD8C-1058-420A-830C-3F2AF0DB1390}">
      <dsp:nvSpPr>
        <dsp:cNvPr id="0" name=""/>
        <dsp:cNvSpPr/>
      </dsp:nvSpPr>
      <dsp:spPr>
        <a:xfrm>
          <a:off x="268228" y="3632501"/>
          <a:ext cx="488165" cy="487689"/>
        </a:xfrm>
        <a:prstGeom prst="rect">
          <a:avLst/>
        </a:prstGeom>
        <a:blipFill>
          <a:blip xmlns:r="http://schemas.openxmlformats.org/officeDocument/2006/relationships" r:embed="rId7" cstate="print">
            <a:extLst>
              <a:ext uri="{28A0092B-C50C-407E-A947-70E740481C1C}">
                <a14:useLocalDpi xmlns:a14="http://schemas.microsoft.com/office/drawing/2010/main" val="0"/>
              </a:ext>
              <a:ext uri="{96DAC541-7B7A-43D3-8B79-37D633B846F1}">
                <asvg:svgBlip xmlns="" xmlns:asvg="http://schemas.microsoft.com/office/drawing/2016/SVG/main" r:embed="rId8"/>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7AD0EBB-ACE1-469B-BAED-776746108846}">
      <dsp:nvSpPr>
        <dsp:cNvPr id="0" name=""/>
        <dsp:cNvSpPr/>
      </dsp:nvSpPr>
      <dsp:spPr>
        <a:xfrm>
          <a:off x="1024623" y="3432992"/>
          <a:ext cx="9475196" cy="9144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776" tIns="96776" rIns="96776" bIns="96776" numCol="1" spcCol="1270" anchor="ctr" anchorCtr="0">
          <a:noAutofit/>
        </a:bodyPr>
        <a:lstStyle/>
        <a:p>
          <a:pPr lvl="0" algn="l" defTabSz="622300">
            <a:lnSpc>
              <a:spcPct val="100000"/>
            </a:lnSpc>
            <a:spcBef>
              <a:spcPct val="0"/>
            </a:spcBef>
            <a:spcAft>
              <a:spcPct val="35000"/>
            </a:spcAft>
          </a:pPr>
          <a:r>
            <a:rPr lang="en-US" sz="1400" b="1" kern="1200" dirty="0">
              <a:latin typeface="Montserrat"/>
            </a:rPr>
            <a:t>Trend Analysis in Excel:</a:t>
          </a:r>
          <a:r>
            <a:rPr lang="en-US" sz="1400" kern="1200" dirty="0">
              <a:latin typeface="Montserrat"/>
            </a:rPr>
            <a:t> The extracted NO2 values were exported to Excel for further statistical analysis, where temporal trends over the five-year period were identified, and variations in NO2 levels were explored.</a:t>
          </a:r>
        </a:p>
      </dsp:txBody>
      <dsp:txXfrm>
        <a:off x="1024623" y="3432992"/>
        <a:ext cx="9475196" cy="91441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3B457F-260B-4E14-8143-E165FAB32CF1}">
      <dsp:nvSpPr>
        <dsp:cNvPr id="0" name=""/>
        <dsp:cNvSpPr/>
      </dsp:nvSpPr>
      <dsp:spPr>
        <a:xfrm>
          <a:off x="0" y="531"/>
          <a:ext cx="10515600" cy="1244702"/>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29B12B0-EC45-4385-9898-E86F0BA975F7}">
      <dsp:nvSpPr>
        <dsp:cNvPr id="0" name=""/>
        <dsp:cNvSpPr/>
      </dsp:nvSpPr>
      <dsp:spPr>
        <a:xfrm>
          <a:off x="376522" y="280590"/>
          <a:ext cx="684586" cy="684586"/>
        </a:xfrm>
        <a:prstGeom prst="rect">
          <a:avLst/>
        </a:prstGeom>
        <a:blipFill>
          <a:blip xmlns:r="http://schemas.openxmlformats.org/officeDocument/2006/relationships" r:embed="rId1" cstate="print">
            <a:extLst>
              <a:ext uri="{28A0092B-C50C-407E-A947-70E740481C1C}">
                <a14:useLocalDpi xmlns:a14="http://schemas.microsoft.com/office/drawing/2010/main" val="0"/>
              </a:ext>
              <a:ext uri="{96DAC541-7B7A-43D3-8B79-37D633B846F1}">
                <asvg:svgBlip xmlns=""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E696A17-FF08-4DAC-BD2F-9D54162F851E}">
      <dsp:nvSpPr>
        <dsp:cNvPr id="0" name=""/>
        <dsp:cNvSpPr/>
      </dsp:nvSpPr>
      <dsp:spPr>
        <a:xfrm>
          <a:off x="1437631" y="531"/>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lvl="0" algn="l" defTabSz="1066800">
            <a:lnSpc>
              <a:spcPct val="90000"/>
            </a:lnSpc>
            <a:spcBef>
              <a:spcPct val="0"/>
            </a:spcBef>
            <a:spcAft>
              <a:spcPct val="35000"/>
            </a:spcAft>
          </a:pPr>
          <a:r>
            <a:rPr lang="en-US" sz="2400" kern="1200"/>
            <a:t>The analysis reveals a steady increase in NO2 concentrations in Nairobi from 2019 to 2023, with the highest levels recorded in 2022.</a:t>
          </a:r>
        </a:p>
      </dsp:txBody>
      <dsp:txXfrm>
        <a:off x="1437631" y="531"/>
        <a:ext cx="9077968" cy="1244702"/>
      </dsp:txXfrm>
    </dsp:sp>
    <dsp:sp modelId="{B9A52F88-E966-47FA-B81C-5661FA82CB0B}">
      <dsp:nvSpPr>
        <dsp:cNvPr id="0" name=""/>
        <dsp:cNvSpPr/>
      </dsp:nvSpPr>
      <dsp:spPr>
        <a:xfrm>
          <a:off x="0" y="1556410"/>
          <a:ext cx="10515600" cy="1244702"/>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462DCDA-D4A1-4A8C-B682-C59B242E9815}">
      <dsp:nvSpPr>
        <dsp:cNvPr id="0" name=""/>
        <dsp:cNvSpPr/>
      </dsp:nvSpPr>
      <dsp:spPr>
        <a:xfrm>
          <a:off x="376522" y="1836468"/>
          <a:ext cx="684586" cy="684586"/>
        </a:xfrm>
        <a:prstGeom prst="rect">
          <a:avLst/>
        </a:prstGeom>
        <a:blipFill>
          <a:blip xmlns:r="http://schemas.openxmlformats.org/officeDocument/2006/relationships" r:embed="rId3" cstate="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8E428E6-739C-4A19-8FFC-CE4014BB30BC}">
      <dsp:nvSpPr>
        <dsp:cNvPr id="0" name=""/>
        <dsp:cNvSpPr/>
      </dsp:nvSpPr>
      <dsp:spPr>
        <a:xfrm>
          <a:off x="1437631" y="1556410"/>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lvl="0" algn="l" defTabSz="1066800">
            <a:lnSpc>
              <a:spcPct val="90000"/>
            </a:lnSpc>
            <a:spcBef>
              <a:spcPct val="0"/>
            </a:spcBef>
            <a:spcAft>
              <a:spcPct val="35000"/>
            </a:spcAft>
          </a:pPr>
          <a:r>
            <a:rPr lang="en-US" sz="2400" kern="1200"/>
            <a:t>This upward trend highlights the need for air quality management and mitigation strategies to address the growing air pollution in the city. </a:t>
          </a:r>
        </a:p>
      </dsp:txBody>
      <dsp:txXfrm>
        <a:off x="1437631" y="1556410"/>
        <a:ext cx="9077968" cy="1244702"/>
      </dsp:txXfrm>
    </dsp:sp>
    <dsp:sp modelId="{83DD5ACD-F8D5-4137-BE97-A877788A2A15}">
      <dsp:nvSpPr>
        <dsp:cNvPr id="0" name=""/>
        <dsp:cNvSpPr/>
      </dsp:nvSpPr>
      <dsp:spPr>
        <a:xfrm>
          <a:off x="0" y="3112289"/>
          <a:ext cx="10515600" cy="1244702"/>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F18021A-239D-4694-9B14-60249EE2E506}">
      <dsp:nvSpPr>
        <dsp:cNvPr id="0" name=""/>
        <dsp:cNvSpPr/>
      </dsp:nvSpPr>
      <dsp:spPr>
        <a:xfrm>
          <a:off x="376522" y="3392347"/>
          <a:ext cx="684586" cy="684586"/>
        </a:xfrm>
        <a:prstGeom prst="rect">
          <a:avLst/>
        </a:prstGeom>
        <a:blipFill>
          <a:blip xmlns:r="http://schemas.openxmlformats.org/officeDocument/2006/relationships" r:embed="rId5" cstate="print">
            <a:extLst>
              <a:ext uri="{28A0092B-C50C-407E-A947-70E740481C1C}">
                <a14:useLocalDpi xmlns:a14="http://schemas.microsoft.com/office/drawing/2010/main" val="0"/>
              </a:ext>
              <a:ext uri="{96DAC541-7B7A-43D3-8B79-37D633B846F1}">
                <asvg:svgBlip xmlns=""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D9FBD89-4182-4ED2-95A3-C7E19B7DCDE9}">
      <dsp:nvSpPr>
        <dsp:cNvPr id="0" name=""/>
        <dsp:cNvSpPr/>
      </dsp:nvSpPr>
      <dsp:spPr>
        <a:xfrm>
          <a:off x="1437631" y="3112289"/>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lvl="0" algn="l" defTabSz="1066800">
            <a:lnSpc>
              <a:spcPct val="90000"/>
            </a:lnSpc>
            <a:spcBef>
              <a:spcPct val="0"/>
            </a:spcBef>
            <a:spcAft>
              <a:spcPct val="35000"/>
            </a:spcAft>
          </a:pPr>
          <a:r>
            <a:rPr lang="en-US" sz="2400" kern="1200"/>
            <a:t>The seasonal cold weather conditions during June to August likely contribute to the trapping of pollutants, further exacerbating air quality challenges.</a:t>
          </a:r>
        </a:p>
      </dsp:txBody>
      <dsp:txXfrm>
        <a:off x="1437631" y="3112289"/>
        <a:ext cx="9077968" cy="1244702"/>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1.svg>
</file>

<file path=ppt/media/image12.png>
</file>

<file path=ppt/media/image13.png>
</file>

<file path=ppt/media/image14.png>
</file>

<file path=ppt/media/image15.png>
</file>

<file path=ppt/media/image16.png>
</file>

<file path=ppt/media/image19.svg>
</file>

<file path=ppt/media/image2.jpeg>
</file>

<file path=ppt/media/image21.svg>
</file>

<file path=ppt/media/image23.svg>
</file>

<file path=ppt/media/image3.png>
</file>

<file path=ppt/media/image4.png>
</file>

<file path=ppt/media/image5.png>
</file>

<file path=ppt/media/image5.svg>
</file>

<file path=ppt/media/image6.png>
</file>

<file path=ppt/media/image7.png>
</file>

<file path=ppt/media/image7.svg>
</file>

<file path=ppt/media/image8.png>
</file>

<file path=ppt/media/image9.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8959995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7836960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5019657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3279002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1491271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7004185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2/10/2025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3615430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2/10/2025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0394226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2/10/2025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1251548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6722609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070498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764DE79-268F-4C1A-8933-263129D2AF90}" type="datetimeFigureOut">
              <a:rPr lang="en-US" dirty="0"/>
              <a:t>2/10/2025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88814612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commons.wikimedia.org/wiki/File:Nairobi_cityscape.jpg" TargetMode="Externa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0DF84B8-60A1-F337-683F-D488008E05C8}"/>
              </a:ext>
            </a:extLst>
          </p:cNvPr>
          <p:cNvSpPr txBox="1"/>
          <p:nvPr/>
        </p:nvSpPr>
        <p:spPr>
          <a:xfrm>
            <a:off x="0" y="1937560"/>
            <a:ext cx="12192000" cy="3108543"/>
          </a:xfrm>
          <a:prstGeom prst="rect">
            <a:avLst/>
          </a:prstGeom>
          <a:solidFill>
            <a:srgbClr val="26BBE0">
              <a:alpha val="60000"/>
            </a:srgbClr>
          </a:solidFill>
        </p:spPr>
        <p:txBody>
          <a:bodyPr wrap="square" lIns="91440" tIns="45720" rIns="91440" bIns="45720" rtlCol="0" anchor="ctr">
            <a:spAutoFit/>
          </a:bodyPr>
          <a:lstStyle/>
          <a:p>
            <a:pPr algn="ctr"/>
            <a:endParaRPr lang="en-US" sz="1400" b="1" dirty="0">
              <a:latin typeface="Montserrat"/>
              <a:ea typeface="+mn-lt"/>
              <a:cs typeface="+mn-lt"/>
            </a:endParaRPr>
          </a:p>
          <a:p>
            <a:pPr algn="ctr"/>
            <a:endParaRPr lang="en-US" sz="1400" b="1" dirty="0">
              <a:latin typeface="Montserrat"/>
              <a:ea typeface="+mn-lt"/>
              <a:cs typeface="+mn-lt"/>
            </a:endParaRPr>
          </a:p>
          <a:p>
            <a:pPr algn="ctr"/>
            <a:endParaRPr lang="en-US" sz="1400" b="1" dirty="0">
              <a:latin typeface="Montserrat"/>
              <a:ea typeface="+mn-lt"/>
              <a:cs typeface="+mn-lt"/>
            </a:endParaRPr>
          </a:p>
          <a:p>
            <a:pPr algn="ctr"/>
            <a:endParaRPr lang="en-US" sz="1400" b="1" dirty="0">
              <a:latin typeface="Montserrat"/>
              <a:ea typeface="+mn-lt"/>
              <a:cs typeface="+mn-lt"/>
            </a:endParaRPr>
          </a:p>
          <a:p>
            <a:pPr algn="ctr"/>
            <a:r>
              <a:rPr lang="en-US" sz="2800" b="1" dirty="0">
                <a:ea typeface="+mn-lt"/>
                <a:cs typeface="+mn-lt"/>
              </a:rPr>
              <a:t>Temporal Trends in Air Quality in Nairobi (2019-2023): Investigating changes in Nitrogen Dioxide concentrations over time</a:t>
            </a:r>
            <a:endParaRPr lang="en-US" dirty="0"/>
          </a:p>
          <a:p>
            <a:pPr algn="ctr"/>
            <a:endParaRPr lang="en-KE" dirty="0">
              <a:latin typeface="Montserrat" pitchFamily="2" charset="77"/>
            </a:endParaRPr>
          </a:p>
          <a:p>
            <a:pPr algn="ctr"/>
            <a:endParaRPr lang="en-KE" dirty="0">
              <a:latin typeface="Montserrat" pitchFamily="2" charset="77"/>
              <a:ea typeface="+mn-lt"/>
              <a:cs typeface="+mn-lt"/>
            </a:endParaRPr>
          </a:p>
          <a:p>
            <a:pPr algn="ctr"/>
            <a:endParaRPr lang="en-KE" dirty="0">
              <a:latin typeface="Montserrat" pitchFamily="2" charset="77"/>
              <a:ea typeface="+mn-lt"/>
              <a:cs typeface="+mn-lt"/>
            </a:endParaRPr>
          </a:p>
          <a:p>
            <a:pPr algn="ctr"/>
            <a:endParaRPr lang="en-KE" dirty="0">
              <a:latin typeface="Montserrat" pitchFamily="2" charset="77"/>
              <a:ea typeface="+mn-lt"/>
              <a:cs typeface="+mn-lt"/>
            </a:endParaRPr>
          </a:p>
          <a:p>
            <a:pPr algn="ctr"/>
            <a:r>
              <a:rPr lang="en-KE" sz="1200" dirty="0">
                <a:latin typeface="Montserrat"/>
              </a:rPr>
              <a:t>Prepared By: </a:t>
            </a:r>
            <a:r>
              <a:rPr lang="en-US" sz="1200" dirty="0" smtClean="0">
                <a:latin typeface="Montserrat"/>
              </a:rPr>
              <a:t>Anne Akinyi Omollo</a:t>
            </a:r>
            <a:endParaRPr lang="en-KE" sz="1200" dirty="0">
              <a:latin typeface="Montserrat"/>
            </a:endParaRPr>
          </a:p>
        </p:txBody>
      </p:sp>
    </p:spTree>
    <p:extLst>
      <p:ext uri="{BB962C8B-B14F-4D97-AF65-F5344CB8AC3E}">
        <p14:creationId xmlns:p14="http://schemas.microsoft.com/office/powerpoint/2010/main" val="31512674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Down Arrow 7">
            <a:extLst>
              <a:ext uri="{FF2B5EF4-FFF2-40B4-BE49-F238E27FC236}">
                <a16:creationId xmlns:a16="http://schemas.microsoft.com/office/drawing/2014/main" id="{D4771268-CB57-404A-9271-370EB28F609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chemeClr val="accent1">
              <a:lumMod val="60000"/>
              <a:lumOff val="40000"/>
            </a:schemeClr>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77AF82-CFE1-BAF7-CE07-FBF1F687F6C1}"/>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dirty="0">
                <a:solidFill>
                  <a:srgbClr val="FFFFFF"/>
                </a:solidFill>
                <a:latin typeface="+mj-lt"/>
                <a:ea typeface="+mj-ea"/>
                <a:cs typeface="+mj-cs"/>
              </a:rPr>
              <a:t>Results: </a:t>
            </a:r>
            <a:r>
              <a:rPr lang="en-US" sz="3600" dirty="0">
                <a:solidFill>
                  <a:srgbClr val="FFFFFF"/>
                </a:solidFill>
              </a:rPr>
              <a:t>2020</a:t>
            </a:r>
            <a:endParaRPr lang="en-US" sz="3600" kern="1200" dirty="0">
              <a:solidFill>
                <a:srgbClr val="FFFFFF"/>
              </a:solidFill>
              <a:latin typeface="+mj-lt"/>
              <a:ea typeface="+mj-ea"/>
              <a:cs typeface="+mj-cs"/>
            </a:endParaRPr>
          </a:p>
        </p:txBody>
      </p:sp>
      <p:pic>
        <p:nvPicPr>
          <p:cNvPr id="4" name="Content Placeholder 3" descr="A map of the united states&#10;&#10;Description automatically generated">
            <a:extLst>
              <a:ext uri="{FF2B5EF4-FFF2-40B4-BE49-F238E27FC236}">
                <a16:creationId xmlns:a16="http://schemas.microsoft.com/office/drawing/2014/main" id="{F44691D7-88D4-E54A-1AC1-BDE0F23E6501}"/>
              </a:ext>
            </a:extLst>
          </p:cNvPr>
          <p:cNvPicPr>
            <a:picLocks noGrp="1" noChangeAspect="1"/>
          </p:cNvPicPr>
          <p:nvPr>
            <p:ph idx="1"/>
          </p:nvPr>
        </p:nvPicPr>
        <p:blipFill>
          <a:blip r:embed="rId2"/>
          <a:stretch>
            <a:fillRect/>
          </a:stretch>
        </p:blipFill>
        <p:spPr>
          <a:xfrm>
            <a:off x="4777316" y="1030325"/>
            <a:ext cx="6780700" cy="4795020"/>
          </a:xfrm>
          <a:prstGeom prst="rect">
            <a:avLst/>
          </a:prstGeom>
        </p:spPr>
      </p:pic>
    </p:spTree>
    <p:extLst>
      <p:ext uri="{BB962C8B-B14F-4D97-AF65-F5344CB8AC3E}">
        <p14:creationId xmlns:p14="http://schemas.microsoft.com/office/powerpoint/2010/main" val="39199670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Down Arrow 7">
            <a:extLst>
              <a:ext uri="{FF2B5EF4-FFF2-40B4-BE49-F238E27FC236}">
                <a16:creationId xmlns:a16="http://schemas.microsoft.com/office/drawing/2014/main" id="{D4771268-CB57-404A-9271-370EB28F609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chemeClr val="accent1">
              <a:lumMod val="60000"/>
              <a:lumOff val="40000"/>
            </a:schemeClr>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77AF82-CFE1-BAF7-CE07-FBF1F687F6C1}"/>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dirty="0">
                <a:solidFill>
                  <a:srgbClr val="FFFFFF"/>
                </a:solidFill>
                <a:latin typeface="+mj-lt"/>
                <a:ea typeface="+mj-ea"/>
                <a:cs typeface="+mj-cs"/>
              </a:rPr>
              <a:t>Results: </a:t>
            </a:r>
            <a:r>
              <a:rPr lang="en-US" sz="3600" dirty="0">
                <a:solidFill>
                  <a:srgbClr val="FFFFFF"/>
                </a:solidFill>
              </a:rPr>
              <a:t>2021</a:t>
            </a:r>
            <a:endParaRPr lang="en-US" sz="3600" kern="1200" dirty="0">
              <a:solidFill>
                <a:srgbClr val="FFFFFF"/>
              </a:solidFill>
              <a:latin typeface="+mj-lt"/>
              <a:ea typeface="+mj-ea"/>
              <a:cs typeface="+mj-cs"/>
            </a:endParaRPr>
          </a:p>
        </p:txBody>
      </p:sp>
      <p:pic>
        <p:nvPicPr>
          <p:cNvPr id="4" name="Content Placeholder 3" descr="A map of the united states&#10;&#10;Description automatically generated">
            <a:extLst>
              <a:ext uri="{FF2B5EF4-FFF2-40B4-BE49-F238E27FC236}">
                <a16:creationId xmlns:a16="http://schemas.microsoft.com/office/drawing/2014/main" id="{F44691D7-88D4-E54A-1AC1-BDE0F23E6501}"/>
              </a:ext>
            </a:extLst>
          </p:cNvPr>
          <p:cNvPicPr>
            <a:picLocks noGrp="1" noChangeAspect="1"/>
          </p:cNvPicPr>
          <p:nvPr>
            <p:ph idx="1"/>
          </p:nvPr>
        </p:nvPicPr>
        <p:blipFill>
          <a:blip r:embed="rId2"/>
          <a:stretch>
            <a:fillRect/>
          </a:stretch>
        </p:blipFill>
        <p:spPr>
          <a:xfrm>
            <a:off x="4777316" y="1030325"/>
            <a:ext cx="6780699" cy="4795020"/>
          </a:xfrm>
          <a:prstGeom prst="rect">
            <a:avLst/>
          </a:prstGeom>
        </p:spPr>
      </p:pic>
    </p:spTree>
    <p:extLst>
      <p:ext uri="{BB962C8B-B14F-4D97-AF65-F5344CB8AC3E}">
        <p14:creationId xmlns:p14="http://schemas.microsoft.com/office/powerpoint/2010/main" val="1368603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Down Arrow 7">
            <a:extLst>
              <a:ext uri="{FF2B5EF4-FFF2-40B4-BE49-F238E27FC236}">
                <a16:creationId xmlns:a16="http://schemas.microsoft.com/office/drawing/2014/main" id="{D4771268-CB57-404A-9271-370EB28F609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chemeClr val="accent1">
              <a:lumMod val="60000"/>
              <a:lumOff val="40000"/>
            </a:schemeClr>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77AF82-CFE1-BAF7-CE07-FBF1F687F6C1}"/>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dirty="0">
                <a:solidFill>
                  <a:srgbClr val="FFFFFF"/>
                </a:solidFill>
                <a:latin typeface="+mj-lt"/>
                <a:ea typeface="+mj-ea"/>
                <a:cs typeface="+mj-cs"/>
              </a:rPr>
              <a:t>Results: </a:t>
            </a:r>
            <a:r>
              <a:rPr lang="en-US" sz="3600" dirty="0">
                <a:solidFill>
                  <a:srgbClr val="FFFFFF"/>
                </a:solidFill>
              </a:rPr>
              <a:t>2022</a:t>
            </a:r>
            <a:endParaRPr lang="en-US" sz="3600" kern="1200" dirty="0">
              <a:solidFill>
                <a:srgbClr val="FFFFFF"/>
              </a:solidFill>
              <a:latin typeface="+mj-lt"/>
              <a:ea typeface="+mj-ea"/>
              <a:cs typeface="+mj-cs"/>
            </a:endParaRPr>
          </a:p>
        </p:txBody>
      </p:sp>
      <p:pic>
        <p:nvPicPr>
          <p:cNvPr id="4" name="Content Placeholder 3" descr="A map of the air quality&#10;&#10;Description automatically generated">
            <a:extLst>
              <a:ext uri="{FF2B5EF4-FFF2-40B4-BE49-F238E27FC236}">
                <a16:creationId xmlns:a16="http://schemas.microsoft.com/office/drawing/2014/main" id="{F44691D7-88D4-E54A-1AC1-BDE0F23E6501}"/>
              </a:ext>
            </a:extLst>
          </p:cNvPr>
          <p:cNvPicPr>
            <a:picLocks noGrp="1" noChangeAspect="1"/>
          </p:cNvPicPr>
          <p:nvPr>
            <p:ph idx="1"/>
          </p:nvPr>
        </p:nvPicPr>
        <p:blipFill>
          <a:blip r:embed="rId2"/>
          <a:stretch>
            <a:fillRect/>
          </a:stretch>
        </p:blipFill>
        <p:spPr>
          <a:xfrm>
            <a:off x="4777316" y="1030325"/>
            <a:ext cx="6780699" cy="4795019"/>
          </a:xfrm>
          <a:prstGeom prst="rect">
            <a:avLst/>
          </a:prstGeom>
        </p:spPr>
      </p:pic>
    </p:spTree>
    <p:extLst>
      <p:ext uri="{BB962C8B-B14F-4D97-AF65-F5344CB8AC3E}">
        <p14:creationId xmlns:p14="http://schemas.microsoft.com/office/powerpoint/2010/main" val="485666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Down Arrow 7">
            <a:extLst>
              <a:ext uri="{FF2B5EF4-FFF2-40B4-BE49-F238E27FC236}">
                <a16:creationId xmlns:a16="http://schemas.microsoft.com/office/drawing/2014/main" id="{D4771268-CB57-404A-9271-370EB28F609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chemeClr val="accent1">
              <a:lumMod val="60000"/>
              <a:lumOff val="40000"/>
            </a:schemeClr>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77AF82-CFE1-BAF7-CE07-FBF1F687F6C1}"/>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dirty="0">
                <a:solidFill>
                  <a:srgbClr val="FFFFFF"/>
                </a:solidFill>
                <a:latin typeface="+mj-lt"/>
                <a:ea typeface="+mj-ea"/>
                <a:cs typeface="+mj-cs"/>
              </a:rPr>
              <a:t>Results: </a:t>
            </a:r>
            <a:r>
              <a:rPr lang="en-US" sz="3600" dirty="0">
                <a:solidFill>
                  <a:srgbClr val="FFFFFF"/>
                </a:solidFill>
              </a:rPr>
              <a:t>2023</a:t>
            </a:r>
            <a:endParaRPr lang="en-US" sz="3600" kern="1200" dirty="0">
              <a:solidFill>
                <a:srgbClr val="FFFFFF"/>
              </a:solidFill>
              <a:latin typeface="+mj-lt"/>
              <a:ea typeface="+mj-ea"/>
              <a:cs typeface="+mj-cs"/>
            </a:endParaRPr>
          </a:p>
        </p:txBody>
      </p:sp>
      <p:pic>
        <p:nvPicPr>
          <p:cNvPr id="4" name="Content Placeholder 3" descr="A map of the air quality&#10;&#10;Description automatically generated">
            <a:extLst>
              <a:ext uri="{FF2B5EF4-FFF2-40B4-BE49-F238E27FC236}">
                <a16:creationId xmlns:a16="http://schemas.microsoft.com/office/drawing/2014/main" id="{F44691D7-88D4-E54A-1AC1-BDE0F23E6501}"/>
              </a:ext>
            </a:extLst>
          </p:cNvPr>
          <p:cNvPicPr>
            <a:picLocks noGrp="1" noChangeAspect="1"/>
          </p:cNvPicPr>
          <p:nvPr>
            <p:ph idx="1"/>
          </p:nvPr>
        </p:nvPicPr>
        <p:blipFill>
          <a:blip r:embed="rId2"/>
          <a:stretch>
            <a:fillRect/>
          </a:stretch>
        </p:blipFill>
        <p:spPr>
          <a:xfrm>
            <a:off x="4777316" y="1030325"/>
            <a:ext cx="6780698" cy="4795019"/>
          </a:xfrm>
          <a:prstGeom prst="rect">
            <a:avLst/>
          </a:prstGeom>
        </p:spPr>
      </p:pic>
    </p:spTree>
    <p:extLst>
      <p:ext uri="{BB962C8B-B14F-4D97-AF65-F5344CB8AC3E}">
        <p14:creationId xmlns:p14="http://schemas.microsoft.com/office/powerpoint/2010/main" val="8359668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Flowchart: Document 22">
            <a:extLst>
              <a:ext uri="{FF2B5EF4-FFF2-40B4-BE49-F238E27FC236}">
                <a16:creationId xmlns:a16="http://schemas.microsoft.com/office/drawing/2014/main" id="{D12DDE76-C203-4047-9998-63900085B5E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77AF82-CFE1-BAF7-CE07-FBF1F687F6C1}"/>
              </a:ext>
            </a:extLst>
          </p:cNvPr>
          <p:cNvSpPr>
            <a:spLocks noGrp="1"/>
          </p:cNvSpPr>
          <p:nvPr>
            <p:ph type="title"/>
          </p:nvPr>
        </p:nvSpPr>
        <p:spPr>
          <a:xfrm>
            <a:off x="838200" y="171162"/>
            <a:ext cx="2840182" cy="2371148"/>
          </a:xfrm>
        </p:spPr>
        <p:txBody>
          <a:bodyPr vert="horz" lIns="91440" tIns="45720" rIns="91440" bIns="45720" rtlCol="0" anchor="ctr">
            <a:normAutofit/>
          </a:bodyPr>
          <a:lstStyle/>
          <a:p>
            <a:r>
              <a:rPr lang="en-US" sz="3200" kern="1200">
                <a:solidFill>
                  <a:srgbClr val="FFFFFF"/>
                </a:solidFill>
                <a:latin typeface="+mj-lt"/>
                <a:ea typeface="+mj-ea"/>
                <a:cs typeface="+mj-cs"/>
              </a:rPr>
              <a:t>Results: Trends</a:t>
            </a:r>
          </a:p>
        </p:txBody>
      </p:sp>
      <p:pic>
        <p:nvPicPr>
          <p:cNvPr id="3" name="Content Placeholder 2" descr="A graph of different colored bars&#10;&#10;Description automatically generated">
            <a:extLst>
              <a:ext uri="{FF2B5EF4-FFF2-40B4-BE49-F238E27FC236}">
                <a16:creationId xmlns:a16="http://schemas.microsoft.com/office/drawing/2014/main" id="{03CD7DE9-4E88-12DB-4F8A-AE6160162F35}"/>
              </a:ext>
            </a:extLst>
          </p:cNvPr>
          <p:cNvPicPr>
            <a:picLocks noGrp="1" noChangeAspect="1"/>
          </p:cNvPicPr>
          <p:nvPr>
            <p:ph idx="1"/>
          </p:nvPr>
        </p:nvPicPr>
        <p:blipFill>
          <a:blip r:embed="rId2"/>
          <a:stretch>
            <a:fillRect/>
          </a:stretch>
        </p:blipFill>
        <p:spPr>
          <a:xfrm>
            <a:off x="4207933" y="1221318"/>
            <a:ext cx="7347537" cy="4416339"/>
          </a:xfrm>
          <a:prstGeom prst="rect">
            <a:avLst/>
          </a:prstGeom>
        </p:spPr>
      </p:pic>
    </p:spTree>
    <p:extLst>
      <p:ext uri="{BB962C8B-B14F-4D97-AF65-F5344CB8AC3E}">
        <p14:creationId xmlns:p14="http://schemas.microsoft.com/office/powerpoint/2010/main" val="4566536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53B021B3-DE93-4AB7-8A18-CF5F1CED88B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6B9C62-75FF-7510-BF61-0A529F8AD3F5}"/>
              </a:ext>
            </a:extLst>
          </p:cNvPr>
          <p:cNvSpPr>
            <a:spLocks noGrp="1"/>
          </p:cNvSpPr>
          <p:nvPr>
            <p:ph type="title"/>
          </p:nvPr>
        </p:nvSpPr>
        <p:spPr>
          <a:xfrm>
            <a:off x="841248" y="256032"/>
            <a:ext cx="10506456" cy="1014984"/>
          </a:xfrm>
        </p:spPr>
        <p:txBody>
          <a:bodyPr vert="horz" lIns="91440" tIns="45720" rIns="91440" bIns="45720" rtlCol="0" anchor="b">
            <a:normAutofit/>
          </a:bodyPr>
          <a:lstStyle/>
          <a:p>
            <a:r>
              <a:rPr lang="en-US" b="1">
                <a:latin typeface="Montserrat"/>
              </a:rPr>
              <a:t>Conclusion</a:t>
            </a:r>
            <a:endParaRPr lang="en-US"/>
          </a:p>
        </p:txBody>
      </p:sp>
      <p:sp>
        <p:nvSpPr>
          <p:cNvPr id="50" name="Rectangle 49">
            <a:extLst>
              <a:ext uri="{FF2B5EF4-FFF2-40B4-BE49-F238E27FC236}">
                <a16:creationId xmlns:a16="http://schemas.microsoft.com/office/drawing/2014/main" id="{52D502E5-F6B4-4D58-B4AE-FC466FF15EE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1" name="Rectangle 50">
            <a:extLst>
              <a:ext uri="{FF2B5EF4-FFF2-40B4-BE49-F238E27FC236}">
                <a16:creationId xmlns:a16="http://schemas.microsoft.com/office/drawing/2014/main" id="{9DECDBF4-02B6-4BB4-B65B-B8107AD6A9E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2" name="Content Placeholder 2">
            <a:extLst>
              <a:ext uri="{FF2B5EF4-FFF2-40B4-BE49-F238E27FC236}">
                <a16:creationId xmlns:a16="http://schemas.microsoft.com/office/drawing/2014/main" id="{ABDE88A5-4664-691B-5C8A-E12350011D98}"/>
              </a:ext>
            </a:extLst>
          </p:cNvPr>
          <p:cNvGraphicFramePr>
            <a:graphicFrameLocks noGrp="1"/>
          </p:cNvGraphicFramePr>
          <p:nvPr>
            <p:ph idx="1"/>
            <p:extLst>
              <p:ext uri="{D42A27DB-BD31-4B8C-83A1-F6EECF244321}">
                <p14:modId xmlns:p14="http://schemas.microsoft.com/office/powerpoint/2010/main" val="3268990076"/>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2A2B6442-B97F-9E33-83B0-8113D5868E7D}"/>
              </a:ext>
            </a:extLst>
          </p:cNvPr>
          <p:cNvSpPr txBox="1"/>
          <p:nvPr/>
        </p:nvSpPr>
        <p:spPr>
          <a:xfrm>
            <a:off x="0" y="6858000"/>
            <a:ext cx="7389813" cy="317500"/>
          </a:xfrm>
          <a:prstGeom prst="rect">
            <a:avLst/>
          </a:prstGeom>
        </p:spPr>
        <p:txBody>
          <a:bodyPr>
            <a:normAutofit/>
          </a:bodyPr>
          <a:lstStyle/>
          <a:p>
            <a:pPr>
              <a:lnSpc>
                <a:spcPct val="90000"/>
              </a:lnSpc>
              <a:spcAft>
                <a:spcPts val="600"/>
              </a:spcAft>
            </a:pPr>
            <a:r>
              <a:rPr lang="en-US" sz="1600"/>
              <a:t>ThePhoto by PhotoAuthor is licensed under CCYYSA.</a:t>
            </a:r>
          </a:p>
        </p:txBody>
      </p:sp>
    </p:spTree>
    <p:extLst>
      <p:ext uri="{BB962C8B-B14F-4D97-AF65-F5344CB8AC3E}">
        <p14:creationId xmlns:p14="http://schemas.microsoft.com/office/powerpoint/2010/main" val="11544835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 name="Group 70">
            <a:extLst>
              <a:ext uri="{FF2B5EF4-FFF2-40B4-BE49-F238E27FC236}">
                <a16:creationId xmlns:a16="http://schemas.microsoft.com/office/drawing/2014/main" id="{A97946DC-9104-0929-B399-B25384DEFD0E}"/>
              </a:ext>
            </a:extLst>
          </p:cNvPr>
          <p:cNvGrpSpPr/>
          <p:nvPr/>
        </p:nvGrpSpPr>
        <p:grpSpPr>
          <a:xfrm>
            <a:off x="933962" y="1259709"/>
            <a:ext cx="9099573" cy="4926122"/>
            <a:chOff x="720022" y="1031965"/>
            <a:chExt cx="9503813" cy="5213291"/>
          </a:xfrm>
        </p:grpSpPr>
        <p:sp>
          <p:nvSpPr>
            <p:cNvPr id="39" name="Google Shape;829;p144">
              <a:extLst>
                <a:ext uri="{FF2B5EF4-FFF2-40B4-BE49-F238E27FC236}">
                  <a16:creationId xmlns:a16="http://schemas.microsoft.com/office/drawing/2014/main" id="{F74963E1-2CD9-ABE7-9667-6826681443DC}"/>
                </a:ext>
              </a:extLst>
            </p:cNvPr>
            <p:cNvSpPr/>
            <p:nvPr/>
          </p:nvSpPr>
          <p:spPr>
            <a:xfrm>
              <a:off x="1129794" y="1051858"/>
              <a:ext cx="9092888" cy="531318"/>
            </a:xfrm>
            <a:prstGeom prst="rect">
              <a:avLst/>
            </a:prstGeom>
            <a:gradFill flip="none" rotWithShape="1">
              <a:gsLst>
                <a:gs pos="0">
                  <a:srgbClr val="30C0E5"/>
                </a:gs>
                <a:gs pos="39000">
                  <a:schemeClr val="accent1">
                    <a:lumMod val="20000"/>
                    <a:lumOff val="80000"/>
                  </a:schemeClr>
                </a:gs>
                <a:gs pos="100000">
                  <a:schemeClr val="bg1">
                    <a:lumMod val="57000"/>
                    <a:lumOff val="43000"/>
                  </a:schemeClr>
                </a:gs>
              </a:gsLst>
              <a:lin ang="0" scaled="1"/>
              <a:tileRect/>
            </a:gradFill>
            <a:ln>
              <a:noFill/>
            </a:ln>
          </p:spPr>
          <p:txBody>
            <a:bodyPr spcFirstLastPara="1" wrap="square" lIns="342900" tIns="34275" rIns="68575" bIns="34275" anchor="ctr" anchorCtr="0">
              <a:noAutofit/>
            </a:bodyPr>
            <a:lstStyle/>
            <a:p>
              <a:pPr defTabSz="914378">
                <a:buClr>
                  <a:srgbClr val="A5A5A5"/>
                </a:buClr>
                <a:buSzPts val="1400"/>
                <a:defRPr/>
              </a:pPr>
              <a:r>
                <a:rPr lang="en-GB" sz="1400" b="1">
                  <a:latin typeface="Montserrat" pitchFamily="2" charset="77"/>
                  <a:ea typeface="Times New Roman" panose="02020603050405020304" pitchFamily="18" charset="0"/>
                </a:rPr>
                <a:t>INTRODUCTION </a:t>
              </a:r>
            </a:p>
          </p:txBody>
        </p:sp>
        <p:grpSp>
          <p:nvGrpSpPr>
            <p:cNvPr id="40" name="Google Shape;830;p144">
              <a:extLst>
                <a:ext uri="{FF2B5EF4-FFF2-40B4-BE49-F238E27FC236}">
                  <a16:creationId xmlns:a16="http://schemas.microsoft.com/office/drawing/2014/main" id="{6D8B0B8A-9866-1579-40DE-98C1866B438F}"/>
                </a:ext>
              </a:extLst>
            </p:cNvPr>
            <p:cNvGrpSpPr/>
            <p:nvPr/>
          </p:nvGrpSpPr>
          <p:grpSpPr>
            <a:xfrm>
              <a:off x="742202" y="1031965"/>
              <a:ext cx="587397" cy="565639"/>
              <a:chOff x="1859947" y="1029133"/>
              <a:chExt cx="666000" cy="666000"/>
            </a:xfrm>
            <a:solidFill>
              <a:srgbClr val="30C0E5"/>
            </a:solidFill>
          </p:grpSpPr>
          <p:sp>
            <p:nvSpPr>
              <p:cNvPr id="69" name="Google Shape;831;p144">
                <a:extLst>
                  <a:ext uri="{FF2B5EF4-FFF2-40B4-BE49-F238E27FC236}">
                    <a16:creationId xmlns:a16="http://schemas.microsoft.com/office/drawing/2014/main" id="{5206C864-A801-5448-B9A9-FDDDF5A6FF6A}"/>
                  </a:ext>
                </a:extLst>
              </p:cNvPr>
              <p:cNvSpPr/>
              <p:nvPr/>
            </p:nvSpPr>
            <p:spPr>
              <a:xfrm>
                <a:off x="1859947" y="1029133"/>
                <a:ext cx="666000" cy="666000"/>
              </a:xfrm>
              <a:prstGeom prst="ellipse">
                <a:avLst/>
              </a:prstGeom>
              <a:grpFill/>
              <a:ln>
                <a:noFill/>
              </a:ln>
            </p:spPr>
            <p:txBody>
              <a:bodyPr spcFirstLastPara="1" wrap="square" lIns="40475" tIns="51425" rIns="40475" bIns="51425" anchor="ctr" anchorCtr="1">
                <a:noAutofit/>
              </a:bodyPr>
              <a:lstStyle/>
              <a:p>
                <a:pPr defTabSz="914378">
                  <a:buClr>
                    <a:srgbClr val="FFFFFF"/>
                  </a:buClr>
                  <a:buSzPts val="1400"/>
                  <a:defRPr/>
                </a:pPr>
                <a:r>
                  <a:rPr lang="en-GB" sz="1400" kern="0">
                    <a:solidFill>
                      <a:schemeClr val="bg1"/>
                    </a:solidFill>
                    <a:latin typeface="Century Gothic" panose="020B0502020202020204" pitchFamily="34" charset="0"/>
                    <a:ea typeface="Arial"/>
                    <a:cs typeface="Arial"/>
                    <a:sym typeface="Arial"/>
                  </a:rPr>
                  <a:t>1</a:t>
                </a:r>
                <a:endParaRPr lang="en-GB" sz="1100" kern="0">
                  <a:solidFill>
                    <a:schemeClr val="bg1"/>
                  </a:solidFill>
                  <a:latin typeface="Century Gothic" panose="020B0502020202020204" pitchFamily="34" charset="0"/>
                  <a:cs typeface="Arial"/>
                  <a:sym typeface="Arial"/>
                </a:endParaRPr>
              </a:p>
            </p:txBody>
          </p:sp>
          <p:sp>
            <p:nvSpPr>
              <p:cNvPr id="70" name="Google Shape;832;p144">
                <a:extLst>
                  <a:ext uri="{FF2B5EF4-FFF2-40B4-BE49-F238E27FC236}">
                    <a16:creationId xmlns:a16="http://schemas.microsoft.com/office/drawing/2014/main" id="{5C80445B-4EFB-E8F6-460A-4C5DA4D98162}"/>
                  </a:ext>
                </a:extLst>
              </p:cNvPr>
              <p:cNvSpPr/>
              <p:nvPr/>
            </p:nvSpPr>
            <p:spPr>
              <a:xfrm>
                <a:off x="1899317" y="1074133"/>
                <a:ext cx="576000" cy="576000"/>
              </a:xfrm>
              <a:prstGeom prst="ellipse">
                <a:avLst/>
              </a:prstGeom>
              <a:grpFill/>
              <a:ln w="19050" cap="flat" cmpd="sng">
                <a:solidFill>
                  <a:schemeClr val="lt1"/>
                </a:solidFill>
                <a:prstDash val="solid"/>
                <a:round/>
                <a:headEnd type="none" w="sm" len="sm"/>
                <a:tailEnd type="none" w="sm" len="sm"/>
              </a:ln>
            </p:spPr>
            <p:txBody>
              <a:bodyPr spcFirstLastPara="1" wrap="square" lIns="40475" tIns="51425" rIns="40475" bIns="51425" anchor="ctr" anchorCtr="1">
                <a:noAutofit/>
              </a:bodyPr>
              <a:lstStyle/>
              <a:p>
                <a:pPr defTabSz="914378">
                  <a:buClr>
                    <a:srgbClr val="FFFFFF"/>
                  </a:buClr>
                  <a:buSzPts val="1400"/>
                  <a:defRPr/>
                </a:pPr>
                <a:r>
                  <a:rPr lang="en-GB" sz="1400" b="1" kern="0">
                    <a:solidFill>
                      <a:schemeClr val="bg1"/>
                    </a:solidFill>
                    <a:latin typeface="Montserrat" pitchFamily="2" charset="77"/>
                    <a:ea typeface="Arial"/>
                    <a:cs typeface="Arial"/>
                    <a:sym typeface="Arial"/>
                  </a:rPr>
                  <a:t>1</a:t>
                </a:r>
                <a:endParaRPr lang="en-GB" sz="1400" b="1" kern="0">
                  <a:solidFill>
                    <a:schemeClr val="bg1"/>
                  </a:solidFill>
                  <a:latin typeface="Montserrat" pitchFamily="2" charset="77"/>
                  <a:cs typeface="Arial"/>
                  <a:sym typeface="Arial"/>
                </a:endParaRPr>
              </a:p>
            </p:txBody>
          </p:sp>
        </p:grpSp>
        <p:sp>
          <p:nvSpPr>
            <p:cNvPr id="41" name="Google Shape;833;p144">
              <a:extLst>
                <a:ext uri="{FF2B5EF4-FFF2-40B4-BE49-F238E27FC236}">
                  <a16:creationId xmlns:a16="http://schemas.microsoft.com/office/drawing/2014/main" id="{9324AD33-E2F0-6E52-9EC8-3BA3C7A011A2}"/>
                </a:ext>
              </a:extLst>
            </p:cNvPr>
            <p:cNvSpPr/>
            <p:nvPr/>
          </p:nvSpPr>
          <p:spPr>
            <a:xfrm>
              <a:off x="1133471" y="1692338"/>
              <a:ext cx="9090358" cy="531318"/>
            </a:xfrm>
            <a:prstGeom prst="rect">
              <a:avLst/>
            </a:prstGeom>
            <a:gradFill>
              <a:gsLst>
                <a:gs pos="0">
                  <a:srgbClr val="30C0E5"/>
                </a:gs>
                <a:gs pos="5000">
                  <a:srgbClr val="30C0E5"/>
                </a:gs>
                <a:gs pos="44000">
                  <a:schemeClr val="accent1">
                    <a:lumMod val="20000"/>
                    <a:lumOff val="80000"/>
                  </a:schemeClr>
                </a:gs>
                <a:gs pos="100000">
                  <a:schemeClr val="bg1">
                    <a:lumMod val="62917"/>
                    <a:lumOff val="37083"/>
                  </a:schemeClr>
                </a:gs>
              </a:gsLst>
              <a:lin ang="2700000" scaled="0"/>
            </a:gradFill>
            <a:ln>
              <a:noFill/>
            </a:ln>
          </p:spPr>
          <p:txBody>
            <a:bodyPr spcFirstLastPara="1" wrap="square" lIns="342900" tIns="34275" rIns="68575" bIns="34275" anchor="ctr" anchorCtr="0">
              <a:noAutofit/>
            </a:bodyPr>
            <a:lstStyle/>
            <a:p>
              <a:pPr defTabSz="914378">
                <a:buClr>
                  <a:srgbClr val="A5A5A5"/>
                </a:buClr>
                <a:buSzPts val="1400"/>
                <a:defRPr/>
              </a:pPr>
              <a:r>
                <a:rPr lang="en-GB" sz="1400" b="1">
                  <a:latin typeface="Montserrat"/>
                  <a:ea typeface="Times New Roman" panose="02020603050405020304" pitchFamily="18" charset="0"/>
                </a:rPr>
                <a:t>OBJECTIVES</a:t>
              </a:r>
              <a:endParaRPr lang="en-GB" sz="1400" b="1">
                <a:latin typeface="Montserrat" pitchFamily="2" charset="77"/>
                <a:ea typeface="Times New Roman" panose="02020603050405020304" pitchFamily="18" charset="0"/>
              </a:endParaRPr>
            </a:p>
          </p:txBody>
        </p:sp>
        <p:grpSp>
          <p:nvGrpSpPr>
            <p:cNvPr id="42" name="Google Shape;834;p144">
              <a:extLst>
                <a:ext uri="{FF2B5EF4-FFF2-40B4-BE49-F238E27FC236}">
                  <a16:creationId xmlns:a16="http://schemas.microsoft.com/office/drawing/2014/main" id="{B2489176-6DFE-7E75-D762-E8C13928292D}"/>
                </a:ext>
              </a:extLst>
            </p:cNvPr>
            <p:cNvGrpSpPr/>
            <p:nvPr/>
          </p:nvGrpSpPr>
          <p:grpSpPr>
            <a:xfrm>
              <a:off x="726329" y="1686742"/>
              <a:ext cx="591071" cy="565639"/>
              <a:chOff x="1847339" y="1029133"/>
              <a:chExt cx="666000" cy="666000"/>
            </a:xfrm>
            <a:solidFill>
              <a:srgbClr val="30C0E5"/>
            </a:solidFill>
          </p:grpSpPr>
          <p:sp>
            <p:nvSpPr>
              <p:cNvPr id="67" name="Google Shape;835;p144">
                <a:extLst>
                  <a:ext uri="{FF2B5EF4-FFF2-40B4-BE49-F238E27FC236}">
                    <a16:creationId xmlns:a16="http://schemas.microsoft.com/office/drawing/2014/main" id="{F399148F-8A90-5EC3-AA41-5AC8C870BDCD}"/>
                  </a:ext>
                </a:extLst>
              </p:cNvPr>
              <p:cNvSpPr/>
              <p:nvPr/>
            </p:nvSpPr>
            <p:spPr>
              <a:xfrm>
                <a:off x="1847339" y="1029133"/>
                <a:ext cx="666000" cy="666000"/>
              </a:xfrm>
              <a:prstGeom prst="ellipse">
                <a:avLst/>
              </a:prstGeom>
              <a:grpFill/>
              <a:ln w="19050" cap="flat" cmpd="sng">
                <a:solidFill>
                  <a:schemeClr val="lt1"/>
                </a:solidFill>
                <a:prstDash val="solid"/>
                <a:round/>
                <a:headEnd type="none" w="sm" len="sm"/>
                <a:tailEnd type="none" w="sm" len="sm"/>
              </a:ln>
            </p:spPr>
            <p:txBody>
              <a:bodyPr spcFirstLastPara="1" wrap="square" lIns="40475" tIns="51425" rIns="40475" bIns="51425" anchor="ctr" anchorCtr="1">
                <a:noAutofit/>
              </a:bodyPr>
              <a:lstStyle/>
              <a:p>
                <a:pPr defTabSz="914378">
                  <a:buClr>
                    <a:srgbClr val="FFFFFF"/>
                  </a:buClr>
                  <a:buSzPts val="1400"/>
                </a:pPr>
                <a:r>
                  <a:rPr lang="en-GB" sz="1400" kern="0">
                    <a:solidFill>
                      <a:schemeClr val="bg1"/>
                    </a:solidFill>
                    <a:latin typeface="Century Gothic" panose="020B0502020202020204" pitchFamily="34" charset="0"/>
                    <a:cs typeface="Arial"/>
                    <a:sym typeface="Arial"/>
                  </a:rPr>
                  <a:t>1</a:t>
                </a:r>
              </a:p>
            </p:txBody>
          </p:sp>
          <p:sp>
            <p:nvSpPr>
              <p:cNvPr id="68" name="Google Shape;836;p144">
                <a:extLst>
                  <a:ext uri="{FF2B5EF4-FFF2-40B4-BE49-F238E27FC236}">
                    <a16:creationId xmlns:a16="http://schemas.microsoft.com/office/drawing/2014/main" id="{894523B2-0F65-07F7-ED87-A7CC182A2BC9}"/>
                  </a:ext>
                </a:extLst>
              </p:cNvPr>
              <p:cNvSpPr/>
              <p:nvPr/>
            </p:nvSpPr>
            <p:spPr>
              <a:xfrm>
                <a:off x="1899317" y="1074133"/>
                <a:ext cx="576000" cy="576000"/>
              </a:xfrm>
              <a:prstGeom prst="ellipse">
                <a:avLst/>
              </a:prstGeom>
              <a:grpFill/>
              <a:ln w="19050" cap="flat" cmpd="sng">
                <a:solidFill>
                  <a:schemeClr val="lt1"/>
                </a:solidFill>
                <a:prstDash val="solid"/>
                <a:round/>
                <a:headEnd type="none" w="sm" len="sm"/>
                <a:tailEnd type="none" w="sm" len="sm"/>
              </a:ln>
            </p:spPr>
            <p:txBody>
              <a:bodyPr spcFirstLastPara="1" wrap="square" lIns="40475" tIns="51425" rIns="40475" bIns="51425" anchor="ctr" anchorCtr="1">
                <a:noAutofit/>
              </a:bodyPr>
              <a:lstStyle/>
              <a:p>
                <a:pPr defTabSz="914378">
                  <a:buClr>
                    <a:srgbClr val="FFFFFF"/>
                  </a:buClr>
                  <a:buSzPts val="1400"/>
                </a:pPr>
                <a:r>
                  <a:rPr lang="en-GB" sz="1400" b="1" kern="0">
                    <a:solidFill>
                      <a:schemeClr val="bg1"/>
                    </a:solidFill>
                    <a:latin typeface="Montserrat" pitchFamily="2" charset="77"/>
                    <a:cs typeface="Arial"/>
                    <a:sym typeface="Arial"/>
                  </a:rPr>
                  <a:t>2</a:t>
                </a:r>
              </a:p>
            </p:txBody>
          </p:sp>
        </p:grpSp>
        <p:sp>
          <p:nvSpPr>
            <p:cNvPr id="43" name="Google Shape;837;p144">
              <a:extLst>
                <a:ext uri="{FF2B5EF4-FFF2-40B4-BE49-F238E27FC236}">
                  <a16:creationId xmlns:a16="http://schemas.microsoft.com/office/drawing/2014/main" id="{BD7AF8D9-C702-7E13-9E28-E6F970FA5B56}"/>
                </a:ext>
              </a:extLst>
            </p:cNvPr>
            <p:cNvSpPr/>
            <p:nvPr/>
          </p:nvSpPr>
          <p:spPr>
            <a:xfrm>
              <a:off x="1133474" y="2341615"/>
              <a:ext cx="9090361" cy="531318"/>
            </a:xfrm>
            <a:prstGeom prst="rect">
              <a:avLst/>
            </a:prstGeom>
            <a:gradFill>
              <a:gsLst>
                <a:gs pos="0">
                  <a:srgbClr val="30C0E5"/>
                </a:gs>
                <a:gs pos="4000">
                  <a:srgbClr val="30C0E5"/>
                </a:gs>
                <a:gs pos="37000">
                  <a:schemeClr val="accent1">
                    <a:lumMod val="20000"/>
                    <a:lumOff val="80000"/>
                  </a:schemeClr>
                </a:gs>
                <a:gs pos="100000">
                  <a:schemeClr val="bg1">
                    <a:lumMod val="58000"/>
                    <a:lumOff val="42000"/>
                  </a:schemeClr>
                </a:gs>
              </a:gsLst>
              <a:lin ang="2700000" scaled="0"/>
            </a:gradFill>
            <a:ln>
              <a:noFill/>
            </a:ln>
          </p:spPr>
          <p:txBody>
            <a:bodyPr spcFirstLastPara="1" wrap="square" lIns="342900" tIns="34275" rIns="68575" bIns="34275" anchor="ctr" anchorCtr="0">
              <a:noAutofit/>
            </a:bodyPr>
            <a:lstStyle/>
            <a:p>
              <a:pPr defTabSz="914378">
                <a:buClr>
                  <a:srgbClr val="A5A5A5"/>
                </a:buClr>
                <a:buSzPts val="1400"/>
                <a:defRPr/>
              </a:pPr>
              <a:r>
                <a:rPr lang="en-GB" sz="1400" b="1">
                  <a:latin typeface="Montserrat"/>
                  <a:ea typeface="Times New Roman" panose="02020603050405020304" pitchFamily="18" charset="0"/>
                </a:rPr>
                <a:t>APPROACH AND KEY ACTIVITIES</a:t>
              </a:r>
            </a:p>
          </p:txBody>
        </p:sp>
        <p:grpSp>
          <p:nvGrpSpPr>
            <p:cNvPr id="44" name="Google Shape;838;p144">
              <a:extLst>
                <a:ext uri="{FF2B5EF4-FFF2-40B4-BE49-F238E27FC236}">
                  <a16:creationId xmlns:a16="http://schemas.microsoft.com/office/drawing/2014/main" id="{1227C821-9962-37A2-512C-9C6E8CA610BE}"/>
                </a:ext>
              </a:extLst>
            </p:cNvPr>
            <p:cNvGrpSpPr/>
            <p:nvPr/>
          </p:nvGrpSpPr>
          <p:grpSpPr>
            <a:xfrm>
              <a:off x="743456" y="2322615"/>
              <a:ext cx="591072" cy="565639"/>
              <a:chOff x="1859947" y="1029133"/>
              <a:chExt cx="666000" cy="666000"/>
            </a:xfrm>
            <a:solidFill>
              <a:srgbClr val="30C0E5"/>
            </a:solidFill>
          </p:grpSpPr>
          <p:sp>
            <p:nvSpPr>
              <p:cNvPr id="65" name="Google Shape;839;p144">
                <a:extLst>
                  <a:ext uri="{FF2B5EF4-FFF2-40B4-BE49-F238E27FC236}">
                    <a16:creationId xmlns:a16="http://schemas.microsoft.com/office/drawing/2014/main" id="{914435DF-7A0D-F895-BF48-048B0B082E14}"/>
                  </a:ext>
                </a:extLst>
              </p:cNvPr>
              <p:cNvSpPr/>
              <p:nvPr/>
            </p:nvSpPr>
            <p:spPr>
              <a:xfrm>
                <a:off x="1859947" y="1029133"/>
                <a:ext cx="666000" cy="666000"/>
              </a:xfrm>
              <a:prstGeom prst="ellipse">
                <a:avLst/>
              </a:prstGeom>
              <a:grpFill/>
              <a:ln>
                <a:noFill/>
              </a:ln>
            </p:spPr>
            <p:txBody>
              <a:bodyPr spcFirstLastPara="1" wrap="square" lIns="40475" tIns="51425" rIns="40475" bIns="51425" anchor="ctr" anchorCtr="1">
                <a:noAutofit/>
              </a:bodyPr>
              <a:lstStyle/>
              <a:p>
                <a:pPr defTabSz="914378">
                  <a:buClr>
                    <a:srgbClr val="FFFFFF"/>
                  </a:buClr>
                  <a:buSzPts val="1400"/>
                  <a:defRPr/>
                </a:pPr>
                <a:r>
                  <a:rPr lang="en-GB" sz="1400" kern="0">
                    <a:solidFill>
                      <a:srgbClr val="FFFFFF"/>
                    </a:solidFill>
                    <a:latin typeface="Century Gothic" panose="020B0502020202020204" pitchFamily="34" charset="0"/>
                    <a:ea typeface="Arial"/>
                    <a:cs typeface="Arial"/>
                    <a:sym typeface="Arial"/>
                  </a:rPr>
                  <a:t>1</a:t>
                </a:r>
                <a:endParaRPr lang="en-GB" sz="1100" kern="0">
                  <a:solidFill>
                    <a:srgbClr val="000000"/>
                  </a:solidFill>
                  <a:latin typeface="Century Gothic" panose="020B0502020202020204" pitchFamily="34" charset="0"/>
                  <a:cs typeface="Arial"/>
                  <a:sym typeface="Arial"/>
                </a:endParaRPr>
              </a:p>
            </p:txBody>
          </p:sp>
          <p:sp>
            <p:nvSpPr>
              <p:cNvPr id="66" name="Google Shape;840;p144">
                <a:extLst>
                  <a:ext uri="{FF2B5EF4-FFF2-40B4-BE49-F238E27FC236}">
                    <a16:creationId xmlns:a16="http://schemas.microsoft.com/office/drawing/2014/main" id="{1BB1B261-0CEC-2722-E1B0-D04E3B837AA2}"/>
                  </a:ext>
                </a:extLst>
              </p:cNvPr>
              <p:cNvSpPr/>
              <p:nvPr/>
            </p:nvSpPr>
            <p:spPr>
              <a:xfrm>
                <a:off x="1899317" y="1074133"/>
                <a:ext cx="576000" cy="576000"/>
              </a:xfrm>
              <a:prstGeom prst="ellipse">
                <a:avLst/>
              </a:prstGeom>
              <a:grpFill/>
              <a:ln w="19050" cap="flat" cmpd="sng">
                <a:solidFill>
                  <a:schemeClr val="lt1"/>
                </a:solidFill>
                <a:prstDash val="solid"/>
                <a:round/>
                <a:headEnd type="none" w="sm" len="sm"/>
                <a:tailEnd type="none" w="sm" len="sm"/>
              </a:ln>
            </p:spPr>
            <p:txBody>
              <a:bodyPr spcFirstLastPara="1" wrap="square" lIns="40475" tIns="51425" rIns="40475" bIns="51425" anchor="ctr" anchorCtr="1">
                <a:noAutofit/>
              </a:bodyPr>
              <a:lstStyle/>
              <a:p>
                <a:pPr defTabSz="914378">
                  <a:buClr>
                    <a:srgbClr val="FFFFFF"/>
                  </a:buClr>
                  <a:buSzPts val="1400"/>
                  <a:defRPr/>
                </a:pPr>
                <a:r>
                  <a:rPr lang="en-GB" sz="1400" b="1" kern="0">
                    <a:solidFill>
                      <a:schemeClr val="bg1"/>
                    </a:solidFill>
                    <a:latin typeface="Montserrat" pitchFamily="2" charset="77"/>
                    <a:ea typeface="Arial"/>
                    <a:cs typeface="Arial"/>
                    <a:sym typeface="Arial"/>
                  </a:rPr>
                  <a:t>3</a:t>
                </a:r>
                <a:endParaRPr lang="en-GB" sz="1100" b="1" kern="0">
                  <a:solidFill>
                    <a:schemeClr val="bg1"/>
                  </a:solidFill>
                  <a:latin typeface="Montserrat" pitchFamily="2" charset="77"/>
                  <a:cs typeface="Arial"/>
                  <a:sym typeface="Arial"/>
                </a:endParaRPr>
              </a:p>
            </p:txBody>
          </p:sp>
        </p:grpSp>
        <p:sp>
          <p:nvSpPr>
            <p:cNvPr id="45" name="Google Shape;841;p144">
              <a:extLst>
                <a:ext uri="{FF2B5EF4-FFF2-40B4-BE49-F238E27FC236}">
                  <a16:creationId xmlns:a16="http://schemas.microsoft.com/office/drawing/2014/main" id="{CA266A29-71E7-5EF0-6D79-5E3D0E10627D}"/>
                </a:ext>
              </a:extLst>
            </p:cNvPr>
            <p:cNvSpPr/>
            <p:nvPr/>
          </p:nvSpPr>
          <p:spPr>
            <a:xfrm>
              <a:off x="1129790" y="3010189"/>
              <a:ext cx="9090358" cy="531318"/>
            </a:xfrm>
            <a:prstGeom prst="rect">
              <a:avLst/>
            </a:prstGeom>
            <a:gradFill>
              <a:gsLst>
                <a:gs pos="0">
                  <a:srgbClr val="30C0E5"/>
                </a:gs>
                <a:gs pos="5000">
                  <a:srgbClr val="30C0E5"/>
                </a:gs>
                <a:gs pos="43000">
                  <a:schemeClr val="accent1">
                    <a:lumMod val="20000"/>
                    <a:lumOff val="80000"/>
                  </a:schemeClr>
                </a:gs>
                <a:gs pos="100000">
                  <a:schemeClr val="bg1">
                    <a:lumMod val="53000"/>
                    <a:lumOff val="47000"/>
                  </a:schemeClr>
                </a:gs>
              </a:gsLst>
              <a:lin ang="2700000" scaled="0"/>
            </a:gradFill>
            <a:ln>
              <a:noFill/>
            </a:ln>
          </p:spPr>
          <p:txBody>
            <a:bodyPr spcFirstLastPara="1" wrap="square" lIns="342900" tIns="34275" rIns="68575" bIns="34275" anchor="ctr" anchorCtr="0">
              <a:noAutofit/>
            </a:bodyPr>
            <a:lstStyle/>
            <a:p>
              <a:pPr defTabSz="914378">
                <a:buClr>
                  <a:srgbClr val="A5A5A5"/>
                </a:buClr>
                <a:buSzPts val="1400"/>
                <a:defRPr/>
              </a:pPr>
              <a:r>
                <a:rPr lang="en-GB" sz="1400" b="1">
                  <a:latin typeface="Montserrat"/>
                  <a:ea typeface="Times New Roman" panose="02020603050405020304" pitchFamily="18" charset="0"/>
                </a:rPr>
                <a:t>DATA USED IN ANALYSIS</a:t>
              </a:r>
            </a:p>
          </p:txBody>
        </p:sp>
        <p:grpSp>
          <p:nvGrpSpPr>
            <p:cNvPr id="46" name="Google Shape;842;p144">
              <a:extLst>
                <a:ext uri="{FF2B5EF4-FFF2-40B4-BE49-F238E27FC236}">
                  <a16:creationId xmlns:a16="http://schemas.microsoft.com/office/drawing/2014/main" id="{B266EB2A-9CA6-B53B-A628-F6B46F70DE61}"/>
                </a:ext>
              </a:extLst>
            </p:cNvPr>
            <p:cNvGrpSpPr/>
            <p:nvPr/>
          </p:nvGrpSpPr>
          <p:grpSpPr>
            <a:xfrm>
              <a:off x="739772" y="2991186"/>
              <a:ext cx="591072" cy="565639"/>
              <a:chOff x="1859947" y="1029133"/>
              <a:chExt cx="666000" cy="666000"/>
            </a:xfrm>
            <a:solidFill>
              <a:srgbClr val="30C0E5"/>
            </a:solidFill>
          </p:grpSpPr>
          <p:sp>
            <p:nvSpPr>
              <p:cNvPr id="63" name="Google Shape;843;p144">
                <a:extLst>
                  <a:ext uri="{FF2B5EF4-FFF2-40B4-BE49-F238E27FC236}">
                    <a16:creationId xmlns:a16="http://schemas.microsoft.com/office/drawing/2014/main" id="{7F6AC3DD-19EF-7693-CF35-143DBA6F009A}"/>
                  </a:ext>
                </a:extLst>
              </p:cNvPr>
              <p:cNvSpPr/>
              <p:nvPr/>
            </p:nvSpPr>
            <p:spPr>
              <a:xfrm>
                <a:off x="1859947" y="1029133"/>
                <a:ext cx="666000" cy="666000"/>
              </a:xfrm>
              <a:prstGeom prst="ellipse">
                <a:avLst/>
              </a:prstGeom>
              <a:grpFill/>
              <a:ln>
                <a:noFill/>
              </a:ln>
            </p:spPr>
            <p:txBody>
              <a:bodyPr spcFirstLastPara="1" wrap="square" lIns="40475" tIns="51425" rIns="40475" bIns="51425" anchor="ctr" anchorCtr="1">
                <a:noAutofit/>
              </a:bodyPr>
              <a:lstStyle/>
              <a:p>
                <a:pPr defTabSz="914378">
                  <a:buClr>
                    <a:srgbClr val="FFFFFF"/>
                  </a:buClr>
                  <a:buSzPts val="1400"/>
                  <a:defRPr/>
                </a:pPr>
                <a:r>
                  <a:rPr lang="en-GB" sz="1400" kern="0">
                    <a:solidFill>
                      <a:srgbClr val="FFFFFF"/>
                    </a:solidFill>
                    <a:latin typeface="Century Gothic" panose="020B0502020202020204" pitchFamily="34" charset="0"/>
                    <a:ea typeface="Arial"/>
                    <a:cs typeface="Arial"/>
                    <a:sym typeface="Arial"/>
                  </a:rPr>
                  <a:t>1</a:t>
                </a:r>
                <a:endParaRPr lang="en-GB" sz="1100" kern="0">
                  <a:solidFill>
                    <a:srgbClr val="000000"/>
                  </a:solidFill>
                  <a:latin typeface="Century Gothic" panose="020B0502020202020204" pitchFamily="34" charset="0"/>
                  <a:cs typeface="Arial"/>
                  <a:sym typeface="Arial"/>
                </a:endParaRPr>
              </a:p>
            </p:txBody>
          </p:sp>
          <p:sp>
            <p:nvSpPr>
              <p:cNvPr id="64" name="Google Shape;844;p144">
                <a:extLst>
                  <a:ext uri="{FF2B5EF4-FFF2-40B4-BE49-F238E27FC236}">
                    <a16:creationId xmlns:a16="http://schemas.microsoft.com/office/drawing/2014/main" id="{15ACF497-C23E-5A8D-8F5B-A66546DC77C2}"/>
                  </a:ext>
                </a:extLst>
              </p:cNvPr>
              <p:cNvSpPr/>
              <p:nvPr/>
            </p:nvSpPr>
            <p:spPr>
              <a:xfrm>
                <a:off x="1899317" y="1074133"/>
                <a:ext cx="576000" cy="576000"/>
              </a:xfrm>
              <a:prstGeom prst="ellipse">
                <a:avLst/>
              </a:prstGeom>
              <a:grpFill/>
              <a:ln w="19050" cap="flat" cmpd="sng">
                <a:solidFill>
                  <a:schemeClr val="lt1"/>
                </a:solidFill>
                <a:prstDash val="solid"/>
                <a:round/>
                <a:headEnd type="none" w="sm" len="sm"/>
                <a:tailEnd type="none" w="sm" len="sm"/>
              </a:ln>
            </p:spPr>
            <p:txBody>
              <a:bodyPr spcFirstLastPara="1" wrap="square" lIns="40475" tIns="51425" rIns="40475" bIns="51425" anchor="ctr" anchorCtr="1">
                <a:noAutofit/>
              </a:bodyPr>
              <a:lstStyle/>
              <a:p>
                <a:pPr defTabSz="914378">
                  <a:buClr>
                    <a:srgbClr val="FFFFFF"/>
                  </a:buClr>
                  <a:buSzPts val="1400"/>
                  <a:defRPr/>
                </a:pPr>
                <a:r>
                  <a:rPr lang="en-GB" sz="1400" b="1" kern="0">
                    <a:solidFill>
                      <a:schemeClr val="bg1"/>
                    </a:solidFill>
                    <a:latin typeface="Montserrat" pitchFamily="2" charset="77"/>
                    <a:ea typeface="Arial"/>
                    <a:cs typeface="Arial"/>
                    <a:sym typeface="Arial"/>
                  </a:rPr>
                  <a:t>4</a:t>
                </a:r>
                <a:endParaRPr lang="en-GB" sz="1100" b="1" kern="0">
                  <a:solidFill>
                    <a:schemeClr val="bg1"/>
                  </a:solidFill>
                  <a:latin typeface="Montserrat" pitchFamily="2" charset="77"/>
                  <a:cs typeface="Arial"/>
                  <a:sym typeface="Arial"/>
                </a:endParaRPr>
              </a:p>
            </p:txBody>
          </p:sp>
        </p:grpSp>
        <p:sp>
          <p:nvSpPr>
            <p:cNvPr id="47" name="Google Shape;841;p144">
              <a:extLst>
                <a:ext uri="{FF2B5EF4-FFF2-40B4-BE49-F238E27FC236}">
                  <a16:creationId xmlns:a16="http://schemas.microsoft.com/office/drawing/2014/main" id="{8AC98B49-EB92-D1E5-32ED-577FDE908DF9}"/>
                </a:ext>
              </a:extLst>
            </p:cNvPr>
            <p:cNvSpPr/>
            <p:nvPr/>
          </p:nvSpPr>
          <p:spPr>
            <a:xfrm>
              <a:off x="1113720" y="3667547"/>
              <a:ext cx="9090358" cy="531318"/>
            </a:xfrm>
            <a:prstGeom prst="rect">
              <a:avLst/>
            </a:prstGeom>
            <a:gradFill>
              <a:gsLst>
                <a:gs pos="0">
                  <a:srgbClr val="30C0E5"/>
                </a:gs>
                <a:gs pos="5000">
                  <a:srgbClr val="30C0E5"/>
                </a:gs>
                <a:gs pos="42000">
                  <a:schemeClr val="accent1">
                    <a:lumMod val="20000"/>
                    <a:lumOff val="80000"/>
                  </a:schemeClr>
                </a:gs>
                <a:gs pos="100000">
                  <a:schemeClr val="bg1">
                    <a:lumMod val="63602"/>
                    <a:lumOff val="36398"/>
                  </a:schemeClr>
                </a:gs>
              </a:gsLst>
              <a:lin ang="2700000" scaled="0"/>
            </a:gradFill>
            <a:ln>
              <a:noFill/>
            </a:ln>
          </p:spPr>
          <p:txBody>
            <a:bodyPr spcFirstLastPara="1" wrap="square" lIns="342900" tIns="34275" rIns="68575" bIns="34275" anchor="ctr" anchorCtr="0">
              <a:noAutofit/>
            </a:bodyPr>
            <a:lstStyle/>
            <a:p>
              <a:pPr defTabSz="914378">
                <a:buClr>
                  <a:srgbClr val="A5A5A5"/>
                </a:buClr>
                <a:buSzPts val="1400"/>
                <a:defRPr/>
              </a:pPr>
              <a:r>
                <a:rPr lang="en-GB" sz="1400" b="1">
                  <a:latin typeface="Montserrat"/>
                  <a:ea typeface="Times New Roman" panose="02020603050405020304" pitchFamily="18" charset="0"/>
                </a:rPr>
                <a:t>RESULTS</a:t>
              </a:r>
            </a:p>
          </p:txBody>
        </p:sp>
        <p:grpSp>
          <p:nvGrpSpPr>
            <p:cNvPr id="48" name="Google Shape;842;p144">
              <a:extLst>
                <a:ext uri="{FF2B5EF4-FFF2-40B4-BE49-F238E27FC236}">
                  <a16:creationId xmlns:a16="http://schemas.microsoft.com/office/drawing/2014/main" id="{756607C9-35C5-856A-797F-DAFC17A5DFB4}"/>
                </a:ext>
              </a:extLst>
            </p:cNvPr>
            <p:cNvGrpSpPr/>
            <p:nvPr/>
          </p:nvGrpSpPr>
          <p:grpSpPr>
            <a:xfrm>
              <a:off x="723703" y="3648544"/>
              <a:ext cx="591072" cy="565639"/>
              <a:chOff x="1859947" y="1029133"/>
              <a:chExt cx="666000" cy="666000"/>
            </a:xfrm>
            <a:solidFill>
              <a:srgbClr val="30C0E5"/>
            </a:solidFill>
          </p:grpSpPr>
          <p:sp>
            <p:nvSpPr>
              <p:cNvPr id="61" name="Google Shape;843;p144">
                <a:extLst>
                  <a:ext uri="{FF2B5EF4-FFF2-40B4-BE49-F238E27FC236}">
                    <a16:creationId xmlns:a16="http://schemas.microsoft.com/office/drawing/2014/main" id="{6CD1AC3A-AE15-7325-20AC-3C4330DFA766}"/>
                  </a:ext>
                </a:extLst>
              </p:cNvPr>
              <p:cNvSpPr/>
              <p:nvPr/>
            </p:nvSpPr>
            <p:spPr>
              <a:xfrm>
                <a:off x="1859947" y="1029133"/>
                <a:ext cx="666000" cy="666000"/>
              </a:xfrm>
              <a:prstGeom prst="ellipse">
                <a:avLst/>
              </a:prstGeom>
              <a:grpFill/>
              <a:ln>
                <a:noFill/>
              </a:ln>
            </p:spPr>
            <p:txBody>
              <a:bodyPr spcFirstLastPara="1" wrap="square" lIns="40475" tIns="51425" rIns="40475" bIns="51425" anchor="ctr" anchorCtr="1">
                <a:noAutofit/>
              </a:bodyPr>
              <a:lstStyle/>
              <a:p>
                <a:pPr defTabSz="914378">
                  <a:buClr>
                    <a:srgbClr val="FFFFFF"/>
                  </a:buClr>
                  <a:buSzPts val="1400"/>
                  <a:defRPr/>
                </a:pPr>
                <a:r>
                  <a:rPr lang="en-GB" sz="1400" kern="0">
                    <a:solidFill>
                      <a:srgbClr val="FFFFFF"/>
                    </a:solidFill>
                    <a:latin typeface="Century Gothic" panose="020B0502020202020204" pitchFamily="34" charset="0"/>
                    <a:ea typeface="Arial"/>
                    <a:cs typeface="Arial"/>
                    <a:sym typeface="Arial"/>
                  </a:rPr>
                  <a:t>1</a:t>
                </a:r>
                <a:endParaRPr lang="en-GB" sz="1100" kern="0">
                  <a:solidFill>
                    <a:srgbClr val="000000"/>
                  </a:solidFill>
                  <a:latin typeface="Century Gothic" panose="020B0502020202020204" pitchFamily="34" charset="0"/>
                  <a:cs typeface="Arial"/>
                  <a:sym typeface="Arial"/>
                </a:endParaRPr>
              </a:p>
            </p:txBody>
          </p:sp>
          <p:sp>
            <p:nvSpPr>
              <p:cNvPr id="62" name="Google Shape;844;p144">
                <a:extLst>
                  <a:ext uri="{FF2B5EF4-FFF2-40B4-BE49-F238E27FC236}">
                    <a16:creationId xmlns:a16="http://schemas.microsoft.com/office/drawing/2014/main" id="{22FFFAA6-DE25-872A-CBEB-9D469591BB7F}"/>
                  </a:ext>
                </a:extLst>
              </p:cNvPr>
              <p:cNvSpPr/>
              <p:nvPr/>
            </p:nvSpPr>
            <p:spPr>
              <a:xfrm>
                <a:off x="1899317" y="1074133"/>
                <a:ext cx="576000" cy="576000"/>
              </a:xfrm>
              <a:prstGeom prst="ellipse">
                <a:avLst/>
              </a:prstGeom>
              <a:grpFill/>
              <a:ln w="19050" cap="flat" cmpd="sng">
                <a:solidFill>
                  <a:schemeClr val="lt1"/>
                </a:solidFill>
                <a:prstDash val="solid"/>
                <a:round/>
                <a:headEnd type="none" w="sm" len="sm"/>
                <a:tailEnd type="none" w="sm" len="sm"/>
              </a:ln>
            </p:spPr>
            <p:txBody>
              <a:bodyPr spcFirstLastPara="1" wrap="square" lIns="40475" tIns="51425" rIns="40475" bIns="51425" anchor="ctr" anchorCtr="1">
                <a:noAutofit/>
              </a:bodyPr>
              <a:lstStyle/>
              <a:p>
                <a:pPr defTabSz="914378">
                  <a:buClr>
                    <a:srgbClr val="FFFFFF"/>
                  </a:buClr>
                  <a:buSzPts val="1400"/>
                  <a:defRPr/>
                </a:pPr>
                <a:r>
                  <a:rPr lang="en-GB" sz="1400" b="1" kern="0">
                    <a:solidFill>
                      <a:schemeClr val="bg1"/>
                    </a:solidFill>
                    <a:latin typeface="Montserrat" pitchFamily="2" charset="77"/>
                    <a:cs typeface="Arial"/>
                    <a:sym typeface="Arial"/>
                  </a:rPr>
                  <a:t>5</a:t>
                </a:r>
                <a:endParaRPr lang="en-GB" sz="1100" b="1" kern="0">
                  <a:solidFill>
                    <a:schemeClr val="bg1"/>
                  </a:solidFill>
                  <a:latin typeface="Montserrat" pitchFamily="2" charset="77"/>
                  <a:cs typeface="Arial"/>
                  <a:sym typeface="Arial"/>
                </a:endParaRPr>
              </a:p>
            </p:txBody>
          </p:sp>
        </p:grpSp>
        <p:sp>
          <p:nvSpPr>
            <p:cNvPr id="49" name="Google Shape;841;p144">
              <a:extLst>
                <a:ext uri="{FF2B5EF4-FFF2-40B4-BE49-F238E27FC236}">
                  <a16:creationId xmlns:a16="http://schemas.microsoft.com/office/drawing/2014/main" id="{D8AD8706-C051-BFF2-F6E4-EDEE916388A2}"/>
                </a:ext>
              </a:extLst>
            </p:cNvPr>
            <p:cNvSpPr/>
            <p:nvPr/>
          </p:nvSpPr>
          <p:spPr>
            <a:xfrm>
              <a:off x="1110037" y="4328007"/>
              <a:ext cx="9090358" cy="531318"/>
            </a:xfrm>
            <a:prstGeom prst="rect">
              <a:avLst/>
            </a:prstGeom>
            <a:gradFill>
              <a:gsLst>
                <a:gs pos="0">
                  <a:srgbClr val="30C0E5"/>
                </a:gs>
                <a:gs pos="5000">
                  <a:srgbClr val="30C0E5"/>
                </a:gs>
                <a:gs pos="43000">
                  <a:schemeClr val="accent1">
                    <a:lumMod val="20000"/>
                    <a:lumOff val="80000"/>
                  </a:schemeClr>
                </a:gs>
                <a:gs pos="100000">
                  <a:schemeClr val="bg1">
                    <a:lumMod val="70000"/>
                    <a:lumOff val="30000"/>
                  </a:schemeClr>
                </a:gs>
              </a:gsLst>
              <a:lin ang="2700000" scaled="0"/>
            </a:gradFill>
            <a:ln>
              <a:noFill/>
            </a:ln>
          </p:spPr>
          <p:txBody>
            <a:bodyPr spcFirstLastPara="1" wrap="square" lIns="342900" tIns="34275" rIns="68575" bIns="34275" anchor="ctr" anchorCtr="0">
              <a:noAutofit/>
            </a:bodyPr>
            <a:lstStyle/>
            <a:p>
              <a:pPr defTabSz="914378">
                <a:buClr>
                  <a:srgbClr val="A5A5A5"/>
                </a:buClr>
                <a:buSzPts val="1400"/>
                <a:defRPr/>
              </a:pPr>
              <a:r>
                <a:rPr lang="en-GB" sz="1400" b="1">
                  <a:latin typeface="Montserrat"/>
                  <a:ea typeface="Times New Roman" panose="02020603050405020304" pitchFamily="18" charset="0"/>
                </a:rPr>
                <a:t>DISCUSSION</a:t>
              </a:r>
            </a:p>
          </p:txBody>
        </p:sp>
        <p:grpSp>
          <p:nvGrpSpPr>
            <p:cNvPr id="50" name="Google Shape;842;p144">
              <a:extLst>
                <a:ext uri="{FF2B5EF4-FFF2-40B4-BE49-F238E27FC236}">
                  <a16:creationId xmlns:a16="http://schemas.microsoft.com/office/drawing/2014/main" id="{A343230D-48FE-76B0-B337-C22D508C1737}"/>
                </a:ext>
              </a:extLst>
            </p:cNvPr>
            <p:cNvGrpSpPr/>
            <p:nvPr/>
          </p:nvGrpSpPr>
          <p:grpSpPr>
            <a:xfrm>
              <a:off x="720022" y="4309006"/>
              <a:ext cx="591072" cy="565639"/>
              <a:chOff x="1859947" y="1029133"/>
              <a:chExt cx="666000" cy="666000"/>
            </a:xfrm>
            <a:solidFill>
              <a:srgbClr val="30C0E5"/>
            </a:solidFill>
          </p:grpSpPr>
          <p:sp>
            <p:nvSpPr>
              <p:cNvPr id="59" name="Google Shape;843;p144">
                <a:extLst>
                  <a:ext uri="{FF2B5EF4-FFF2-40B4-BE49-F238E27FC236}">
                    <a16:creationId xmlns:a16="http://schemas.microsoft.com/office/drawing/2014/main" id="{3A7A3624-4A64-360C-A682-A8972F540467}"/>
                  </a:ext>
                </a:extLst>
              </p:cNvPr>
              <p:cNvSpPr/>
              <p:nvPr/>
            </p:nvSpPr>
            <p:spPr>
              <a:xfrm>
                <a:off x="1859947" y="1029133"/>
                <a:ext cx="666000" cy="666000"/>
              </a:xfrm>
              <a:prstGeom prst="ellipse">
                <a:avLst/>
              </a:prstGeom>
              <a:grpFill/>
              <a:ln>
                <a:noFill/>
              </a:ln>
            </p:spPr>
            <p:txBody>
              <a:bodyPr spcFirstLastPara="1" wrap="square" lIns="40475" tIns="51425" rIns="40475" bIns="51425" anchor="ctr" anchorCtr="1">
                <a:noAutofit/>
              </a:bodyPr>
              <a:lstStyle/>
              <a:p>
                <a:pPr defTabSz="914378">
                  <a:buClr>
                    <a:srgbClr val="FFFFFF"/>
                  </a:buClr>
                  <a:buSzPts val="1400"/>
                  <a:defRPr/>
                </a:pPr>
                <a:r>
                  <a:rPr lang="en-GB" sz="1400" kern="0">
                    <a:solidFill>
                      <a:srgbClr val="FFFFFF"/>
                    </a:solidFill>
                    <a:latin typeface="Century Gothic" panose="020B0502020202020204" pitchFamily="34" charset="0"/>
                    <a:ea typeface="Arial"/>
                    <a:cs typeface="Arial"/>
                    <a:sym typeface="Arial"/>
                  </a:rPr>
                  <a:t>1</a:t>
                </a:r>
                <a:endParaRPr lang="en-GB" sz="1100" kern="0">
                  <a:solidFill>
                    <a:srgbClr val="000000"/>
                  </a:solidFill>
                  <a:latin typeface="Century Gothic" panose="020B0502020202020204" pitchFamily="34" charset="0"/>
                  <a:cs typeface="Arial"/>
                  <a:sym typeface="Arial"/>
                </a:endParaRPr>
              </a:p>
            </p:txBody>
          </p:sp>
          <p:sp>
            <p:nvSpPr>
              <p:cNvPr id="60" name="Google Shape;844;p144">
                <a:extLst>
                  <a:ext uri="{FF2B5EF4-FFF2-40B4-BE49-F238E27FC236}">
                    <a16:creationId xmlns:a16="http://schemas.microsoft.com/office/drawing/2014/main" id="{C90A7114-69FF-1584-B56C-5AC4E4F7F32A}"/>
                  </a:ext>
                </a:extLst>
              </p:cNvPr>
              <p:cNvSpPr/>
              <p:nvPr/>
            </p:nvSpPr>
            <p:spPr>
              <a:xfrm>
                <a:off x="1899317" y="1074133"/>
                <a:ext cx="576000" cy="576000"/>
              </a:xfrm>
              <a:prstGeom prst="ellipse">
                <a:avLst/>
              </a:prstGeom>
              <a:grpFill/>
              <a:ln w="19050" cap="flat" cmpd="sng">
                <a:solidFill>
                  <a:schemeClr val="lt1"/>
                </a:solidFill>
                <a:prstDash val="solid"/>
                <a:round/>
                <a:headEnd type="none" w="sm" len="sm"/>
                <a:tailEnd type="none" w="sm" len="sm"/>
              </a:ln>
            </p:spPr>
            <p:txBody>
              <a:bodyPr spcFirstLastPara="1" wrap="square" lIns="40475" tIns="51425" rIns="40475" bIns="51425" anchor="ctr" anchorCtr="1">
                <a:noAutofit/>
              </a:bodyPr>
              <a:lstStyle/>
              <a:p>
                <a:pPr defTabSz="914378">
                  <a:buClr>
                    <a:srgbClr val="FFFFFF"/>
                  </a:buClr>
                  <a:buSzPts val="1400"/>
                  <a:defRPr/>
                </a:pPr>
                <a:r>
                  <a:rPr lang="en-GB" sz="1400" b="1" kern="0">
                    <a:solidFill>
                      <a:schemeClr val="bg1"/>
                    </a:solidFill>
                    <a:latin typeface="Montserrat" pitchFamily="2" charset="77"/>
                    <a:cs typeface="Arial"/>
                    <a:sym typeface="Arial"/>
                  </a:rPr>
                  <a:t>6</a:t>
                </a:r>
                <a:endParaRPr lang="en-GB" sz="1100" b="1" kern="0">
                  <a:solidFill>
                    <a:schemeClr val="bg1"/>
                  </a:solidFill>
                  <a:latin typeface="Montserrat" pitchFamily="2" charset="77"/>
                  <a:cs typeface="Arial"/>
                  <a:sym typeface="Arial"/>
                </a:endParaRPr>
              </a:p>
            </p:txBody>
          </p:sp>
        </p:grpSp>
        <p:sp>
          <p:nvSpPr>
            <p:cNvPr id="51" name="Google Shape;841;p144">
              <a:extLst>
                <a:ext uri="{FF2B5EF4-FFF2-40B4-BE49-F238E27FC236}">
                  <a16:creationId xmlns:a16="http://schemas.microsoft.com/office/drawing/2014/main" id="{C5A4B071-F8C1-AB76-AB5A-DC8DAB86100E}"/>
                </a:ext>
              </a:extLst>
            </p:cNvPr>
            <p:cNvSpPr/>
            <p:nvPr/>
          </p:nvSpPr>
          <p:spPr>
            <a:xfrm>
              <a:off x="1129790" y="5004401"/>
              <a:ext cx="9090358" cy="531318"/>
            </a:xfrm>
            <a:prstGeom prst="rect">
              <a:avLst/>
            </a:prstGeom>
            <a:gradFill>
              <a:gsLst>
                <a:gs pos="0">
                  <a:srgbClr val="30C0E5"/>
                </a:gs>
                <a:gs pos="5000">
                  <a:srgbClr val="30C0E5"/>
                </a:gs>
                <a:gs pos="41000">
                  <a:schemeClr val="accent1">
                    <a:lumMod val="20000"/>
                    <a:lumOff val="80000"/>
                  </a:schemeClr>
                </a:gs>
                <a:gs pos="100000">
                  <a:schemeClr val="bg1">
                    <a:lumMod val="78506"/>
                    <a:lumOff val="21494"/>
                  </a:schemeClr>
                </a:gs>
              </a:gsLst>
              <a:lin ang="2700000" scaled="0"/>
            </a:gradFill>
            <a:ln>
              <a:noFill/>
            </a:ln>
          </p:spPr>
          <p:txBody>
            <a:bodyPr spcFirstLastPara="1" wrap="square" lIns="342900" tIns="34275" rIns="68575" bIns="34275" anchor="ctr" anchorCtr="0">
              <a:noAutofit/>
            </a:bodyPr>
            <a:lstStyle/>
            <a:p>
              <a:pPr defTabSz="914378">
                <a:buClr>
                  <a:srgbClr val="A5A5A5"/>
                </a:buClr>
                <a:buSzPts val="1400"/>
                <a:defRPr/>
              </a:pPr>
              <a:endParaRPr lang="en-GB" sz="1400" b="1">
                <a:latin typeface="Montserrat"/>
                <a:ea typeface="Times New Roman" panose="02020603050405020304" pitchFamily="18" charset="0"/>
              </a:endParaRPr>
            </a:p>
            <a:p>
              <a:pPr defTabSz="914378">
                <a:buClr>
                  <a:srgbClr val="A5A5A5"/>
                </a:buClr>
                <a:buSzPts val="1400"/>
                <a:defRPr/>
              </a:pPr>
              <a:r>
                <a:rPr lang="en-GB" sz="1400" b="1">
                  <a:latin typeface="Montserrat"/>
                  <a:ea typeface="Times New Roman" panose="02020603050405020304" pitchFamily="18" charset="0"/>
                </a:rPr>
                <a:t>CONCLUSION</a:t>
              </a:r>
            </a:p>
          </p:txBody>
        </p:sp>
        <p:grpSp>
          <p:nvGrpSpPr>
            <p:cNvPr id="52" name="Google Shape;842;p144">
              <a:extLst>
                <a:ext uri="{FF2B5EF4-FFF2-40B4-BE49-F238E27FC236}">
                  <a16:creationId xmlns:a16="http://schemas.microsoft.com/office/drawing/2014/main" id="{568362E9-51C0-93F0-007E-AEB20C46DF9C}"/>
                </a:ext>
              </a:extLst>
            </p:cNvPr>
            <p:cNvGrpSpPr/>
            <p:nvPr/>
          </p:nvGrpSpPr>
          <p:grpSpPr>
            <a:xfrm>
              <a:off x="739772" y="4985398"/>
              <a:ext cx="591072" cy="565639"/>
              <a:chOff x="1859947" y="1029133"/>
              <a:chExt cx="666000" cy="666000"/>
            </a:xfrm>
            <a:solidFill>
              <a:srgbClr val="30C0E5"/>
            </a:solidFill>
          </p:grpSpPr>
          <p:sp>
            <p:nvSpPr>
              <p:cNvPr id="57" name="Google Shape;843;p144">
                <a:extLst>
                  <a:ext uri="{FF2B5EF4-FFF2-40B4-BE49-F238E27FC236}">
                    <a16:creationId xmlns:a16="http://schemas.microsoft.com/office/drawing/2014/main" id="{AE76F8E8-246B-F26C-7AA6-8F3A772B3A26}"/>
                  </a:ext>
                </a:extLst>
              </p:cNvPr>
              <p:cNvSpPr/>
              <p:nvPr/>
            </p:nvSpPr>
            <p:spPr>
              <a:xfrm>
                <a:off x="1859947" y="1029133"/>
                <a:ext cx="666000" cy="666000"/>
              </a:xfrm>
              <a:prstGeom prst="ellipse">
                <a:avLst/>
              </a:prstGeom>
              <a:grpFill/>
              <a:ln>
                <a:noFill/>
              </a:ln>
            </p:spPr>
            <p:txBody>
              <a:bodyPr spcFirstLastPara="1" wrap="square" lIns="40475" tIns="51425" rIns="40475" bIns="51425" anchor="ctr" anchorCtr="1">
                <a:noAutofit/>
              </a:bodyPr>
              <a:lstStyle/>
              <a:p>
                <a:pPr defTabSz="914378">
                  <a:buClr>
                    <a:srgbClr val="FFFFFF"/>
                  </a:buClr>
                  <a:buSzPts val="1400"/>
                  <a:defRPr/>
                </a:pPr>
                <a:r>
                  <a:rPr lang="en-GB" sz="1400" kern="0">
                    <a:solidFill>
                      <a:srgbClr val="FFFFFF"/>
                    </a:solidFill>
                    <a:latin typeface="Century Gothic" panose="020B0502020202020204" pitchFamily="34" charset="0"/>
                    <a:ea typeface="Arial"/>
                    <a:cs typeface="Arial"/>
                    <a:sym typeface="Arial"/>
                  </a:rPr>
                  <a:t>1</a:t>
                </a:r>
                <a:endParaRPr lang="en-GB" sz="1100" kern="0">
                  <a:solidFill>
                    <a:srgbClr val="000000"/>
                  </a:solidFill>
                  <a:latin typeface="Century Gothic" panose="020B0502020202020204" pitchFamily="34" charset="0"/>
                  <a:cs typeface="Arial"/>
                  <a:sym typeface="Arial"/>
                </a:endParaRPr>
              </a:p>
            </p:txBody>
          </p:sp>
          <p:sp>
            <p:nvSpPr>
              <p:cNvPr id="58" name="Google Shape;844;p144">
                <a:extLst>
                  <a:ext uri="{FF2B5EF4-FFF2-40B4-BE49-F238E27FC236}">
                    <a16:creationId xmlns:a16="http://schemas.microsoft.com/office/drawing/2014/main" id="{CB6C7902-3231-C026-0E99-351294A8EBC8}"/>
                  </a:ext>
                </a:extLst>
              </p:cNvPr>
              <p:cNvSpPr/>
              <p:nvPr/>
            </p:nvSpPr>
            <p:spPr>
              <a:xfrm>
                <a:off x="1899317" y="1074133"/>
                <a:ext cx="576000" cy="576000"/>
              </a:xfrm>
              <a:prstGeom prst="ellipse">
                <a:avLst/>
              </a:prstGeom>
              <a:grpFill/>
              <a:ln w="19050" cap="flat" cmpd="sng">
                <a:solidFill>
                  <a:schemeClr val="lt1"/>
                </a:solidFill>
                <a:prstDash val="solid"/>
                <a:round/>
                <a:headEnd type="none" w="sm" len="sm"/>
                <a:tailEnd type="none" w="sm" len="sm"/>
              </a:ln>
            </p:spPr>
            <p:txBody>
              <a:bodyPr spcFirstLastPara="1" wrap="square" lIns="40475" tIns="51425" rIns="40475" bIns="51425" anchor="ctr" anchorCtr="1">
                <a:noAutofit/>
              </a:bodyPr>
              <a:lstStyle/>
              <a:p>
                <a:pPr defTabSz="914378">
                  <a:buClr>
                    <a:srgbClr val="FFFFFF"/>
                  </a:buClr>
                  <a:buSzPts val="1400"/>
                  <a:defRPr/>
                </a:pPr>
                <a:r>
                  <a:rPr lang="en-GB" sz="1400" b="1" kern="0">
                    <a:solidFill>
                      <a:schemeClr val="bg1"/>
                    </a:solidFill>
                    <a:latin typeface="Montserrat" pitchFamily="2" charset="77"/>
                    <a:cs typeface="Arial"/>
                    <a:sym typeface="Arial"/>
                  </a:rPr>
                  <a:t>7</a:t>
                </a:r>
                <a:endParaRPr lang="en-GB" sz="1100" b="1" kern="0">
                  <a:solidFill>
                    <a:schemeClr val="bg1"/>
                  </a:solidFill>
                  <a:latin typeface="Montserrat" pitchFamily="2" charset="77"/>
                  <a:cs typeface="Arial"/>
                  <a:sym typeface="Arial"/>
                </a:endParaRPr>
              </a:p>
            </p:txBody>
          </p:sp>
        </p:grpSp>
        <p:sp>
          <p:nvSpPr>
            <p:cNvPr id="53" name="Google Shape;841;p144">
              <a:extLst>
                <a:ext uri="{FF2B5EF4-FFF2-40B4-BE49-F238E27FC236}">
                  <a16:creationId xmlns:a16="http://schemas.microsoft.com/office/drawing/2014/main" id="{CFF8A79B-992D-1909-4624-BF220C9B51B2}"/>
                </a:ext>
              </a:extLst>
            </p:cNvPr>
            <p:cNvSpPr/>
            <p:nvPr/>
          </p:nvSpPr>
          <p:spPr>
            <a:xfrm>
              <a:off x="1129790" y="5698619"/>
              <a:ext cx="9090358" cy="531318"/>
            </a:xfrm>
            <a:prstGeom prst="rect">
              <a:avLst/>
            </a:prstGeom>
            <a:gradFill>
              <a:gsLst>
                <a:gs pos="0">
                  <a:srgbClr val="30C0E5"/>
                </a:gs>
                <a:gs pos="5000">
                  <a:srgbClr val="30C0E5"/>
                </a:gs>
                <a:gs pos="42000">
                  <a:schemeClr val="accent1">
                    <a:lumMod val="20000"/>
                    <a:lumOff val="80000"/>
                  </a:schemeClr>
                </a:gs>
                <a:gs pos="100000">
                  <a:schemeClr val="bg1">
                    <a:lumMod val="48000"/>
                    <a:lumOff val="52000"/>
                  </a:schemeClr>
                </a:gs>
              </a:gsLst>
              <a:lin ang="2700000" scaled="0"/>
            </a:gradFill>
            <a:ln>
              <a:noFill/>
            </a:ln>
          </p:spPr>
          <p:txBody>
            <a:bodyPr spcFirstLastPara="1" wrap="square" lIns="342900" tIns="34275" rIns="68575" bIns="34275" anchor="ctr" anchorCtr="0">
              <a:noAutofit/>
            </a:bodyPr>
            <a:lstStyle/>
            <a:p>
              <a:pPr defTabSz="914378">
                <a:buClr>
                  <a:srgbClr val="A5A5A5"/>
                </a:buClr>
                <a:buSzPts val="1400"/>
                <a:defRPr/>
              </a:pPr>
              <a:endParaRPr lang="en-GB" sz="1400" b="1">
                <a:latin typeface="Montserrat" pitchFamily="2" charset="77"/>
                <a:ea typeface="Times New Roman" panose="02020603050405020304" pitchFamily="18" charset="0"/>
              </a:endParaRPr>
            </a:p>
            <a:p>
              <a:pPr defTabSz="914378">
                <a:buClr>
                  <a:srgbClr val="A5A5A5"/>
                </a:buClr>
                <a:buSzPts val="1400"/>
                <a:defRPr/>
              </a:pPr>
              <a:r>
                <a:rPr lang="en-GB" sz="1400" b="1">
                  <a:latin typeface="Montserrat" pitchFamily="2" charset="77"/>
                  <a:ea typeface="Times New Roman" panose="02020603050405020304" pitchFamily="18" charset="0"/>
                </a:rPr>
                <a:t>ANNEXURE</a:t>
              </a:r>
            </a:p>
            <a:p>
              <a:pPr defTabSz="914378">
                <a:buClr>
                  <a:srgbClr val="A5A5A5"/>
                </a:buClr>
                <a:buSzPts val="1400"/>
                <a:defRPr/>
              </a:pPr>
              <a:endParaRPr lang="en-GB" sz="1400" b="1">
                <a:latin typeface="Montserrat" pitchFamily="2" charset="77"/>
                <a:ea typeface="Times New Roman" panose="02020603050405020304" pitchFamily="18" charset="0"/>
              </a:endParaRPr>
            </a:p>
          </p:txBody>
        </p:sp>
        <p:grpSp>
          <p:nvGrpSpPr>
            <p:cNvPr id="54" name="Google Shape;842;p144">
              <a:extLst>
                <a:ext uri="{FF2B5EF4-FFF2-40B4-BE49-F238E27FC236}">
                  <a16:creationId xmlns:a16="http://schemas.microsoft.com/office/drawing/2014/main" id="{2E11F6C1-14C1-D886-F4C0-2603A65554BF}"/>
                </a:ext>
              </a:extLst>
            </p:cNvPr>
            <p:cNvGrpSpPr/>
            <p:nvPr/>
          </p:nvGrpSpPr>
          <p:grpSpPr>
            <a:xfrm>
              <a:off x="739772" y="5679617"/>
              <a:ext cx="591072" cy="565639"/>
              <a:chOff x="1859947" y="1029133"/>
              <a:chExt cx="666000" cy="666000"/>
            </a:xfrm>
            <a:solidFill>
              <a:srgbClr val="30C0E5"/>
            </a:solidFill>
          </p:grpSpPr>
          <p:sp>
            <p:nvSpPr>
              <p:cNvPr id="55" name="Google Shape;843;p144">
                <a:extLst>
                  <a:ext uri="{FF2B5EF4-FFF2-40B4-BE49-F238E27FC236}">
                    <a16:creationId xmlns:a16="http://schemas.microsoft.com/office/drawing/2014/main" id="{E038794F-2DB7-8BB9-2FC2-62DA91C01C6D}"/>
                  </a:ext>
                </a:extLst>
              </p:cNvPr>
              <p:cNvSpPr/>
              <p:nvPr/>
            </p:nvSpPr>
            <p:spPr>
              <a:xfrm>
                <a:off x="1859947" y="1029133"/>
                <a:ext cx="666000" cy="666000"/>
              </a:xfrm>
              <a:prstGeom prst="ellipse">
                <a:avLst/>
              </a:prstGeom>
              <a:grpFill/>
              <a:ln>
                <a:noFill/>
              </a:ln>
            </p:spPr>
            <p:txBody>
              <a:bodyPr spcFirstLastPara="1" wrap="square" lIns="40475" tIns="51425" rIns="40475" bIns="51425" anchor="ctr" anchorCtr="1">
                <a:noAutofit/>
              </a:bodyPr>
              <a:lstStyle/>
              <a:p>
                <a:pPr defTabSz="914378">
                  <a:buClr>
                    <a:srgbClr val="FFFFFF"/>
                  </a:buClr>
                  <a:buSzPts val="1400"/>
                  <a:defRPr/>
                </a:pPr>
                <a:r>
                  <a:rPr lang="en-GB" sz="1400" kern="0">
                    <a:solidFill>
                      <a:srgbClr val="FFFFFF"/>
                    </a:solidFill>
                    <a:latin typeface="Century Gothic" panose="020B0502020202020204" pitchFamily="34" charset="0"/>
                    <a:ea typeface="Arial"/>
                    <a:cs typeface="Arial"/>
                    <a:sym typeface="Arial"/>
                  </a:rPr>
                  <a:t>1</a:t>
                </a:r>
                <a:endParaRPr lang="en-GB" sz="1100" kern="0">
                  <a:solidFill>
                    <a:srgbClr val="000000"/>
                  </a:solidFill>
                  <a:latin typeface="Century Gothic" panose="020B0502020202020204" pitchFamily="34" charset="0"/>
                  <a:cs typeface="Arial"/>
                  <a:sym typeface="Arial"/>
                </a:endParaRPr>
              </a:p>
            </p:txBody>
          </p:sp>
          <p:sp>
            <p:nvSpPr>
              <p:cNvPr id="56" name="Google Shape;844;p144">
                <a:extLst>
                  <a:ext uri="{FF2B5EF4-FFF2-40B4-BE49-F238E27FC236}">
                    <a16:creationId xmlns:a16="http://schemas.microsoft.com/office/drawing/2014/main" id="{CE2C0D0E-DEE2-212A-53E2-2B48F9000EFC}"/>
                  </a:ext>
                </a:extLst>
              </p:cNvPr>
              <p:cNvSpPr/>
              <p:nvPr/>
            </p:nvSpPr>
            <p:spPr>
              <a:xfrm>
                <a:off x="1899317" y="1074133"/>
                <a:ext cx="576000" cy="576000"/>
              </a:xfrm>
              <a:prstGeom prst="ellipse">
                <a:avLst/>
              </a:prstGeom>
              <a:grpFill/>
              <a:ln w="19050" cap="flat" cmpd="sng">
                <a:solidFill>
                  <a:schemeClr val="lt1"/>
                </a:solidFill>
                <a:prstDash val="solid"/>
                <a:round/>
                <a:headEnd type="none" w="sm" len="sm"/>
                <a:tailEnd type="none" w="sm" len="sm"/>
              </a:ln>
            </p:spPr>
            <p:txBody>
              <a:bodyPr spcFirstLastPara="1" wrap="square" lIns="40475" tIns="51425" rIns="40475" bIns="51425" anchor="ctr" anchorCtr="1">
                <a:noAutofit/>
              </a:bodyPr>
              <a:lstStyle/>
              <a:p>
                <a:pPr defTabSz="914378">
                  <a:buClr>
                    <a:srgbClr val="FFFFFF"/>
                  </a:buClr>
                  <a:buSzPts val="1400"/>
                  <a:defRPr/>
                </a:pPr>
                <a:r>
                  <a:rPr lang="en-GB" sz="1400" b="1" kern="0">
                    <a:solidFill>
                      <a:schemeClr val="bg1"/>
                    </a:solidFill>
                    <a:latin typeface="Montserrat" pitchFamily="2" charset="77"/>
                    <a:cs typeface="Arial"/>
                    <a:sym typeface="Arial"/>
                  </a:rPr>
                  <a:t>8</a:t>
                </a:r>
                <a:endParaRPr lang="en-GB" sz="1100" b="1" kern="0">
                  <a:solidFill>
                    <a:schemeClr val="bg1"/>
                  </a:solidFill>
                  <a:latin typeface="Montserrat" pitchFamily="2" charset="77"/>
                  <a:cs typeface="Arial"/>
                  <a:sym typeface="Arial"/>
                </a:endParaRPr>
              </a:p>
            </p:txBody>
          </p:sp>
        </p:grpSp>
      </p:grpSp>
      <p:sp>
        <p:nvSpPr>
          <p:cNvPr id="72" name="TextBox 71">
            <a:extLst>
              <a:ext uri="{FF2B5EF4-FFF2-40B4-BE49-F238E27FC236}">
                <a16:creationId xmlns:a16="http://schemas.microsoft.com/office/drawing/2014/main" id="{91ECF3BF-B0AF-7FCB-34CB-9254AD6DD4A8}"/>
              </a:ext>
            </a:extLst>
          </p:cNvPr>
          <p:cNvSpPr txBox="1"/>
          <p:nvPr/>
        </p:nvSpPr>
        <p:spPr>
          <a:xfrm>
            <a:off x="739754" y="680813"/>
            <a:ext cx="1576072" cy="369332"/>
          </a:xfrm>
          <a:prstGeom prst="rect">
            <a:avLst/>
          </a:prstGeom>
          <a:noFill/>
        </p:spPr>
        <p:txBody>
          <a:bodyPr wrap="none" rtlCol="0">
            <a:spAutoFit/>
          </a:bodyPr>
          <a:lstStyle/>
          <a:p>
            <a:r>
              <a:rPr lang="en-KE" b="1">
                <a:latin typeface="Montserrat" pitchFamily="2" charset="77"/>
              </a:rPr>
              <a:t>CONTENTS </a:t>
            </a:r>
          </a:p>
        </p:txBody>
      </p:sp>
    </p:spTree>
    <p:extLst>
      <p:ext uri="{BB962C8B-B14F-4D97-AF65-F5344CB8AC3E}">
        <p14:creationId xmlns:p14="http://schemas.microsoft.com/office/powerpoint/2010/main" val="19336245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1" name="Rectangle 180">
            <a:extLst>
              <a:ext uri="{FF2B5EF4-FFF2-40B4-BE49-F238E27FC236}">
                <a16:creationId xmlns:a16="http://schemas.microsoft.com/office/drawing/2014/main" id="{058A14AF-9FB5-4CC7-BA35-E8E85D3EDF0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E518CD6-6FAA-8237-D3C8-FCB73ADAD185}"/>
              </a:ext>
            </a:extLst>
          </p:cNvPr>
          <p:cNvSpPr txBox="1"/>
          <p:nvPr/>
        </p:nvSpPr>
        <p:spPr>
          <a:xfrm>
            <a:off x="793662" y="386930"/>
            <a:ext cx="10066122" cy="129844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b="1" kern="1200">
                <a:solidFill>
                  <a:schemeClr val="tx1"/>
                </a:solidFill>
                <a:latin typeface="+mj-lt"/>
                <a:ea typeface="+mj-ea"/>
                <a:cs typeface="+mj-cs"/>
              </a:rPr>
              <a:t>INTRODUCTION</a:t>
            </a:r>
          </a:p>
        </p:txBody>
      </p:sp>
      <p:sp>
        <p:nvSpPr>
          <p:cNvPr id="183" name="Rectangle 182">
            <a:extLst>
              <a:ext uri="{FF2B5EF4-FFF2-40B4-BE49-F238E27FC236}">
                <a16:creationId xmlns:a16="http://schemas.microsoft.com/office/drawing/2014/main" id="{3A9A4357-BD1D-4622-A4FE-766E6AB8DE8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Rectangle 184">
            <a:extLst>
              <a:ext uri="{FF2B5EF4-FFF2-40B4-BE49-F238E27FC236}">
                <a16:creationId xmlns:a16="http://schemas.microsoft.com/office/drawing/2014/main" id="{E659831F-0D9A-4C63-9EBB-8435B85A440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TextBox 134">
            <a:extLst>
              <a:ext uri="{FF2B5EF4-FFF2-40B4-BE49-F238E27FC236}">
                <a16:creationId xmlns:a16="http://schemas.microsoft.com/office/drawing/2014/main" id="{A6A075A6-B938-776F-7727-DB4C634AA902}"/>
              </a:ext>
            </a:extLst>
          </p:cNvPr>
          <p:cNvSpPr txBox="1"/>
          <p:nvPr/>
        </p:nvSpPr>
        <p:spPr>
          <a:xfrm>
            <a:off x="186884" y="2204398"/>
            <a:ext cx="5137675" cy="3992228"/>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1600" dirty="0">
                <a:latin typeface="Montserrat"/>
              </a:rPr>
              <a:t> Nitrogen dioxide (NO2) is a key pollutant linked to traffic emissions and industrial activity, significantly affecting urban air quality.</a:t>
            </a:r>
          </a:p>
          <a:p>
            <a:pPr indent="-228600">
              <a:lnSpc>
                <a:spcPct val="90000"/>
              </a:lnSpc>
              <a:spcAft>
                <a:spcPts val="600"/>
              </a:spcAft>
              <a:buFont typeface="Arial" panose="020B0604020202020204" pitchFamily="34" charset="0"/>
              <a:buChar char="•"/>
            </a:pPr>
            <a:r>
              <a:rPr lang="en-US" sz="1600" dirty="0">
                <a:latin typeface="Montserrat"/>
              </a:rPr>
              <a:t>This study focuses on analyzing temporal trends in NO2 levels in Nairobi between 2019 and 2023, utilizing satellite imagery data from Sentinel-5P. </a:t>
            </a:r>
          </a:p>
          <a:p>
            <a:pPr indent="-228600">
              <a:lnSpc>
                <a:spcPct val="90000"/>
              </a:lnSpc>
              <a:spcAft>
                <a:spcPts val="600"/>
              </a:spcAft>
              <a:buFont typeface="Arial" panose="020B0604020202020204" pitchFamily="34" charset="0"/>
              <a:buChar char="•"/>
            </a:pPr>
            <a:r>
              <a:rPr lang="en-US" sz="1600" dirty="0">
                <a:latin typeface="Montserrat"/>
              </a:rPr>
              <a:t>The analysis specifically targets the months of June to August, in which the county experiences cold weather conditions, providing insights into seasonal variations during these critical mid-year periods. </a:t>
            </a:r>
          </a:p>
          <a:p>
            <a:pPr indent="-228600">
              <a:lnSpc>
                <a:spcPct val="90000"/>
              </a:lnSpc>
              <a:spcAft>
                <a:spcPts val="600"/>
              </a:spcAft>
              <a:buFont typeface="Arial" panose="020B0604020202020204" pitchFamily="34" charset="0"/>
              <a:buChar char="•"/>
            </a:pPr>
            <a:r>
              <a:rPr lang="en-US" sz="1600" dirty="0">
                <a:latin typeface="Montserrat"/>
              </a:rPr>
              <a:t>The study aims to uncover the trends in pollution by examining NO2 concentrations over this five-year span.</a:t>
            </a:r>
          </a:p>
        </p:txBody>
      </p:sp>
      <p:pic>
        <p:nvPicPr>
          <p:cNvPr id="137" name="Picture 136" descr="Imperial researchers develop roadside barrier design to mitigate air ...">
            <a:extLst>
              <a:ext uri="{FF2B5EF4-FFF2-40B4-BE49-F238E27FC236}">
                <a16:creationId xmlns:a16="http://schemas.microsoft.com/office/drawing/2014/main" id="{72A8947D-4F58-1C41-B7C1-C9328495C99A}"/>
              </a:ext>
            </a:extLst>
          </p:cNvPr>
          <p:cNvPicPr>
            <a:picLocks noChangeAspect="1"/>
          </p:cNvPicPr>
          <p:nvPr/>
        </p:nvPicPr>
        <p:blipFill>
          <a:blip r:embed="rId2"/>
          <a:srcRect l="20425" t="7697" b="1394"/>
          <a:stretch/>
        </p:blipFill>
        <p:spPr>
          <a:xfrm>
            <a:off x="6139251" y="2484255"/>
            <a:ext cx="4694839" cy="3714244"/>
          </a:xfrm>
          <a:prstGeom prst="rect">
            <a:avLst/>
          </a:prstGeom>
        </p:spPr>
      </p:pic>
      <p:sp>
        <p:nvSpPr>
          <p:cNvPr id="187" name="Rectangle 186">
            <a:extLst>
              <a:ext uri="{FF2B5EF4-FFF2-40B4-BE49-F238E27FC236}">
                <a16:creationId xmlns:a16="http://schemas.microsoft.com/office/drawing/2014/main" id="{E6995CE5-F890-4ABA-82A2-26507CE8D2A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06554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2" name="Rectangle 61">
            <a:extLst>
              <a:ext uri="{FF2B5EF4-FFF2-40B4-BE49-F238E27FC236}">
                <a16:creationId xmlns:a16="http://schemas.microsoft.com/office/drawing/2014/main" id="{23E547B5-89CF-4EC0-96DE-25771AED079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3F0B8CEB-8279-4E5E-A0CE-1FC9F71736F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782" y="0"/>
            <a:ext cx="7421217"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2EFD29-A114-8108-A462-9E5FD6243D95}"/>
              </a:ext>
            </a:extLst>
          </p:cNvPr>
          <p:cNvSpPr>
            <a:spLocks noGrp="1"/>
          </p:cNvSpPr>
          <p:nvPr>
            <p:ph type="title"/>
          </p:nvPr>
        </p:nvSpPr>
        <p:spPr>
          <a:xfrm>
            <a:off x="7320466" y="609600"/>
            <a:ext cx="4140014" cy="1330839"/>
          </a:xfrm>
        </p:spPr>
        <p:txBody>
          <a:bodyPr>
            <a:normAutofit/>
          </a:bodyPr>
          <a:lstStyle/>
          <a:p>
            <a:r>
              <a:rPr lang="en-US"/>
              <a:t>Nairobi County</a:t>
            </a:r>
          </a:p>
        </p:txBody>
      </p:sp>
      <p:pic>
        <p:nvPicPr>
          <p:cNvPr id="13" name="Picture 12" descr="A city skyline with tall buildings&#10;&#10;Description automatically generated">
            <a:extLst>
              <a:ext uri="{FF2B5EF4-FFF2-40B4-BE49-F238E27FC236}">
                <a16:creationId xmlns:a16="http://schemas.microsoft.com/office/drawing/2014/main" id="{EB080BB8-BBB4-B53B-E427-042A227E86C7}"/>
              </a:ext>
            </a:extLst>
          </p:cNvPr>
          <p:cNvPicPr>
            <a:picLocks noChangeAspect="1"/>
          </p:cNvPicPr>
          <p:nvPr/>
        </p:nvPicPr>
        <p:blipFill>
          <a:blip r:embed="rId2">
            <a:extLst>
              <a:ext uri="{837473B0-CC2E-450A-ABE3-18F120FF3D39}">
                <a1611:picAttrSrcUrl xmlns="" xmlns:a1611="http://schemas.microsoft.com/office/drawing/2016/11/main" r:id="rId3"/>
              </a:ext>
            </a:extLst>
          </a:blip>
          <a:srcRect l="12764" r="12765"/>
          <a:stretch/>
        </p:blipFill>
        <p:spPr>
          <a:xfrm>
            <a:off x="20" y="10"/>
            <a:ext cx="4917636" cy="6857990"/>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p:spPr>
      </p:pic>
      <p:sp>
        <p:nvSpPr>
          <p:cNvPr id="3" name="Content Placeholder 2">
            <a:extLst>
              <a:ext uri="{FF2B5EF4-FFF2-40B4-BE49-F238E27FC236}">
                <a16:creationId xmlns:a16="http://schemas.microsoft.com/office/drawing/2014/main" id="{1EB221EA-9B99-3E51-71FD-8E5A90E754FF}"/>
              </a:ext>
            </a:extLst>
          </p:cNvPr>
          <p:cNvSpPr>
            <a:spLocks noGrp="1"/>
          </p:cNvSpPr>
          <p:nvPr>
            <p:ph idx="1"/>
          </p:nvPr>
        </p:nvSpPr>
        <p:spPr>
          <a:xfrm>
            <a:off x="4919447" y="1719650"/>
            <a:ext cx="6929219" cy="4843113"/>
          </a:xfrm>
        </p:spPr>
        <p:txBody>
          <a:bodyPr vert="horz" lIns="91440" tIns="45720" rIns="91440" bIns="45720" rtlCol="0" anchor="t">
            <a:normAutofit/>
          </a:bodyPr>
          <a:lstStyle/>
          <a:p>
            <a:r>
              <a:rPr lang="en-US" sz="1600" dirty="0">
                <a:latin typeface="Montserrat"/>
              </a:rPr>
              <a:t>Nairobi County, Kenya’s capital, is a vibrant urban center known for its economic, political, and industrial significance in East Africa. </a:t>
            </a:r>
          </a:p>
          <a:p>
            <a:r>
              <a:rPr lang="en-US" sz="1600" dirty="0">
                <a:latin typeface="Montserrat"/>
              </a:rPr>
              <a:t>It hosts a population exceeding 4 million, with a mix of residential, commercial, and industrial zones. </a:t>
            </a:r>
          </a:p>
          <a:p>
            <a:r>
              <a:rPr lang="en-US" sz="1600" dirty="0">
                <a:latin typeface="Montserrat"/>
              </a:rPr>
              <a:t>The county’s diverse land use, combined with its role as a major transport hub, contributes to substantial emissions, particularly from vehicles and industries. </a:t>
            </a:r>
          </a:p>
          <a:p>
            <a:r>
              <a:rPr lang="en-US" sz="1600" dirty="0">
                <a:latin typeface="Montserrat"/>
              </a:rPr>
              <a:t>Nairobi’s climate is generally tropical, with two rainy seasons, but the months of June to August are distinct for their cold, overcast weather. </a:t>
            </a:r>
          </a:p>
          <a:p>
            <a:r>
              <a:rPr lang="en-US" sz="1600" dirty="0">
                <a:latin typeface="Montserrat"/>
              </a:rPr>
              <a:t>These cooler months create atmospheric conditions that can trap pollutants, increasing air quality issues. The selection of this period for studying nitrogen dioxide (NO2) levels is key, as weather patterns during this time likely influence pollutant concentration and dispersion, making it an ideal window to assess NO2 variability in the county.</a:t>
            </a:r>
          </a:p>
        </p:txBody>
      </p:sp>
      <p:sp>
        <p:nvSpPr>
          <p:cNvPr id="4" name="TextBox 3">
            <a:extLst>
              <a:ext uri="{FF2B5EF4-FFF2-40B4-BE49-F238E27FC236}">
                <a16:creationId xmlns:a16="http://schemas.microsoft.com/office/drawing/2014/main" id="{2ED99DC7-6CB7-E4AC-52AD-248FB73462F1}"/>
              </a:ext>
            </a:extLst>
          </p:cNvPr>
          <p:cNvSpPr txBox="1"/>
          <p:nvPr/>
        </p:nvSpPr>
        <p:spPr>
          <a:xfrm>
            <a:off x="0" y="6858000"/>
            <a:ext cx="5151438" cy="317500"/>
          </a:xfrm>
          <a:prstGeom prst="rect">
            <a:avLst/>
          </a:prstGeom>
        </p:spPr>
        <p:txBody>
          <a:bodyPr>
            <a:normAutofit/>
          </a:bodyPr>
          <a:lstStyle/>
          <a:p>
            <a:pPr>
              <a:lnSpc>
                <a:spcPct val="90000"/>
              </a:lnSpc>
              <a:spcAft>
                <a:spcPts val="600"/>
              </a:spcAft>
            </a:pPr>
            <a:r>
              <a:rPr lang="en-US" sz="1600"/>
              <a:t>ThePhoto by PhotoAuthor is licensed under CCYYSA.</a:t>
            </a:r>
          </a:p>
        </p:txBody>
      </p:sp>
    </p:spTree>
    <p:extLst>
      <p:ext uri="{BB962C8B-B14F-4D97-AF65-F5344CB8AC3E}">
        <p14:creationId xmlns:p14="http://schemas.microsoft.com/office/powerpoint/2010/main" val="29056243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Down Arrow 7">
            <a:extLst>
              <a:ext uri="{FF2B5EF4-FFF2-40B4-BE49-F238E27FC236}">
                <a16:creationId xmlns:a16="http://schemas.microsoft.com/office/drawing/2014/main" id="{D4771268-CB57-404A-9271-370EB28F609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00C1E7"/>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078C06-935D-B78A-FFB2-6B8C37C57FB7}"/>
              </a:ext>
            </a:extLst>
          </p:cNvPr>
          <p:cNvSpPr>
            <a:spLocks noGrp="1"/>
          </p:cNvSpPr>
          <p:nvPr>
            <p:ph type="title"/>
          </p:nvPr>
        </p:nvSpPr>
        <p:spPr>
          <a:xfrm>
            <a:off x="712399" y="1967266"/>
            <a:ext cx="2945201" cy="2547257"/>
          </a:xfrm>
          <a:prstGeom prst="ellipse">
            <a:avLst/>
          </a:prstGeom>
          <a:noFill/>
        </p:spPr>
        <p:txBody>
          <a:bodyPr vert="horz" lIns="91440" tIns="45720" rIns="91440" bIns="45720" rtlCol="0" anchor="ctr">
            <a:normAutofit/>
          </a:bodyPr>
          <a:lstStyle/>
          <a:p>
            <a:pPr algn="ctr"/>
            <a:r>
              <a:rPr lang="en-US" sz="2800" dirty="0">
                <a:solidFill>
                  <a:srgbClr val="FFFFFF"/>
                </a:solidFill>
                <a:latin typeface="Montserrat"/>
              </a:rPr>
              <a:t>Nairobi County</a:t>
            </a:r>
            <a:endParaRPr lang="en-US" sz="2800" kern="1200" dirty="0">
              <a:solidFill>
                <a:srgbClr val="FFFFFF"/>
              </a:solidFill>
              <a:latin typeface="Montserrat"/>
            </a:endParaRPr>
          </a:p>
        </p:txBody>
      </p:sp>
      <p:pic>
        <p:nvPicPr>
          <p:cNvPr id="10" name="Content Placeholder 9" descr="A map of a city&#10;&#10;Description automatically generated">
            <a:extLst>
              <a:ext uri="{FF2B5EF4-FFF2-40B4-BE49-F238E27FC236}">
                <a16:creationId xmlns:a16="http://schemas.microsoft.com/office/drawing/2014/main" id="{78E9779B-11F5-FCFB-8868-5E9A18E0E45D}"/>
              </a:ext>
            </a:extLst>
          </p:cNvPr>
          <p:cNvPicPr>
            <a:picLocks noGrp="1" noChangeAspect="1"/>
          </p:cNvPicPr>
          <p:nvPr>
            <p:ph idx="1"/>
          </p:nvPr>
        </p:nvPicPr>
        <p:blipFill>
          <a:blip r:embed="rId2"/>
          <a:stretch>
            <a:fillRect/>
          </a:stretch>
        </p:blipFill>
        <p:spPr>
          <a:xfrm>
            <a:off x="4302864" y="640975"/>
            <a:ext cx="7557076" cy="5645607"/>
          </a:xfrm>
          <a:prstGeom prst="rect">
            <a:avLst/>
          </a:prstGeom>
        </p:spPr>
      </p:pic>
    </p:spTree>
    <p:extLst>
      <p:ext uri="{BB962C8B-B14F-4D97-AF65-F5344CB8AC3E}">
        <p14:creationId xmlns:p14="http://schemas.microsoft.com/office/powerpoint/2010/main" val="42269395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BACC6370-2D7E-4714-9D71-7542949D7D5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F68B3F68-107C-434F-AA38-110D5EA91B8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2170031"/>
          </a:xfrm>
          <a:prstGeom prst="rect">
            <a:avLst/>
          </a:prstGeom>
          <a:gradFill>
            <a:gsLst>
              <a:gs pos="0">
                <a:srgbClr val="000000">
                  <a:alpha val="96000"/>
                </a:srgbClr>
              </a:gs>
              <a:gs pos="100000">
                <a:schemeClr val="accent1">
                  <a:lumMod val="75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AAD0DBB9-1A4B-4391-81D4-CB19F9AB918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82819" y="0"/>
            <a:ext cx="4097211" cy="2170661"/>
          </a:xfrm>
          <a:prstGeom prst="rect">
            <a:avLst/>
          </a:prstGeom>
          <a:gradFill>
            <a:gsLst>
              <a:gs pos="19000">
                <a:schemeClr val="accent1">
                  <a:lumMod val="50000"/>
                  <a:alpha val="68000"/>
                </a:schemeClr>
              </a:gs>
              <a:gs pos="100000">
                <a:schemeClr val="accent1">
                  <a:alpha val="48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063BBA22-50EA-4C4D-BE05-F1CE4E63AA5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010646" y="-5010043"/>
            <a:ext cx="2170709" cy="12192000"/>
          </a:xfrm>
          <a:prstGeom prst="rect">
            <a:avLst/>
          </a:prstGeom>
          <a:gradFill>
            <a:gsLst>
              <a:gs pos="23000">
                <a:schemeClr val="accent1">
                  <a:lumMod val="75000"/>
                  <a:alpha val="16000"/>
                </a:schemeClr>
              </a:gs>
              <a:gs pos="99000">
                <a:srgbClr val="000000">
                  <a:alpha val="45000"/>
                </a:srgb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0BAF98E-9E49-91AE-7CC9-760A92E59216}"/>
              </a:ext>
            </a:extLst>
          </p:cNvPr>
          <p:cNvSpPr>
            <a:spLocks noGrp="1"/>
          </p:cNvSpPr>
          <p:nvPr>
            <p:ph type="title"/>
          </p:nvPr>
        </p:nvSpPr>
        <p:spPr>
          <a:xfrm>
            <a:off x="1383564" y="348865"/>
            <a:ext cx="9718111" cy="1576446"/>
          </a:xfrm>
        </p:spPr>
        <p:txBody>
          <a:bodyPr anchor="ctr">
            <a:normAutofit/>
          </a:bodyPr>
          <a:lstStyle/>
          <a:p>
            <a:r>
              <a:rPr lang="en-US" sz="4000">
                <a:solidFill>
                  <a:srgbClr val="FFFFFF"/>
                </a:solidFill>
              </a:rPr>
              <a:t>Objectives</a:t>
            </a:r>
          </a:p>
        </p:txBody>
      </p:sp>
      <p:graphicFrame>
        <p:nvGraphicFramePr>
          <p:cNvPr id="32" name="Content Placeholder 2">
            <a:extLst>
              <a:ext uri="{FF2B5EF4-FFF2-40B4-BE49-F238E27FC236}">
                <a16:creationId xmlns:a16="http://schemas.microsoft.com/office/drawing/2014/main" id="{B9EA78F7-61D1-3DBA-47D3-615DF99C55F9}"/>
              </a:ext>
            </a:extLst>
          </p:cNvPr>
          <p:cNvGraphicFramePr>
            <a:graphicFrameLocks noGrp="1"/>
          </p:cNvGraphicFramePr>
          <p:nvPr>
            <p:ph idx="1"/>
            <p:extLst>
              <p:ext uri="{D42A27DB-BD31-4B8C-83A1-F6EECF244321}">
                <p14:modId xmlns:p14="http://schemas.microsoft.com/office/powerpoint/2010/main" val="4289753119"/>
              </p:ext>
            </p:extLst>
          </p:nvPr>
        </p:nvGraphicFramePr>
        <p:xfrm>
          <a:off x="644056" y="2615979"/>
          <a:ext cx="10927829" cy="36894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071825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F0B02-53BD-7D01-F843-916BB14A91B8}"/>
              </a:ext>
            </a:extLst>
          </p:cNvPr>
          <p:cNvSpPr>
            <a:spLocks noGrp="1"/>
          </p:cNvSpPr>
          <p:nvPr>
            <p:ph type="title"/>
          </p:nvPr>
        </p:nvSpPr>
        <p:spPr/>
        <p:txBody>
          <a:bodyPr/>
          <a:lstStyle/>
          <a:p>
            <a:r>
              <a:rPr lang="en-US" dirty="0"/>
              <a:t>Methodology</a:t>
            </a:r>
          </a:p>
        </p:txBody>
      </p:sp>
      <p:graphicFrame>
        <p:nvGraphicFramePr>
          <p:cNvPr id="17" name="Content Placeholder 2">
            <a:extLst>
              <a:ext uri="{FF2B5EF4-FFF2-40B4-BE49-F238E27FC236}">
                <a16:creationId xmlns:a16="http://schemas.microsoft.com/office/drawing/2014/main" id="{059D63E1-B1A1-8005-0177-4E728A272515}"/>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008000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3" name="Rectangle 122">
            <a:extLst>
              <a:ext uri="{FF2B5EF4-FFF2-40B4-BE49-F238E27FC236}">
                <a16:creationId xmlns:a16="http://schemas.microsoft.com/office/drawing/2014/main" id="{4DA718D0-4865-4629-8134-44F68D41D57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4" name="Group 123">
            <a:extLst>
              <a:ext uri="{FF2B5EF4-FFF2-40B4-BE49-F238E27FC236}">
                <a16:creationId xmlns:a16="http://schemas.microsoft.com/office/drawing/2014/main" id="{65167ED7-6315-43AB-B1B6-C326D5FD8F84}"/>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25" name="Rectangle 124">
              <a:extLst>
                <a:ext uri="{FF2B5EF4-FFF2-40B4-BE49-F238E27FC236}">
                  <a16:creationId xmlns:a16="http://schemas.microsoft.com/office/drawing/2014/main" id="{EF4D8839-FB03-487D-ACC8-8BFEDD4FEBA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125">
              <a:extLst>
                <a:ext uri="{FF2B5EF4-FFF2-40B4-BE49-F238E27FC236}">
                  <a16:creationId xmlns:a16="http://schemas.microsoft.com/office/drawing/2014/main" id="{0EF75023-9A3B-42FC-B704-61A8F7BEF41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7" name="Rectangle 126">
            <a:extLst>
              <a:ext uri="{FF2B5EF4-FFF2-40B4-BE49-F238E27FC236}">
                <a16:creationId xmlns:a16="http://schemas.microsoft.com/office/drawing/2014/main" id="{CBC4F608-B4B8-48C3-9572-C0F061B1CD9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08AB266B-C11D-6882-A8BE-394CEEE52640}"/>
              </a:ext>
            </a:extLst>
          </p:cNvPr>
          <p:cNvSpPr txBox="1"/>
          <p:nvPr/>
        </p:nvSpPr>
        <p:spPr>
          <a:xfrm>
            <a:off x="1282963" y="1238080"/>
            <a:ext cx="9849751" cy="1349671"/>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b="1" kern="1200" dirty="0">
                <a:latin typeface="+mj-lt"/>
                <a:ea typeface="+mj-ea"/>
                <a:cs typeface="+mj-cs"/>
              </a:rPr>
              <a:t>DATASETS USED</a:t>
            </a:r>
          </a:p>
        </p:txBody>
      </p:sp>
      <p:sp>
        <p:nvSpPr>
          <p:cNvPr id="128" name="Content Placeholder 3">
            <a:extLst>
              <a:ext uri="{FF2B5EF4-FFF2-40B4-BE49-F238E27FC236}">
                <a16:creationId xmlns:a16="http://schemas.microsoft.com/office/drawing/2014/main" id="{2CEABC76-C207-18F7-695F-151E74F00EEB}"/>
              </a:ext>
            </a:extLst>
          </p:cNvPr>
          <p:cNvSpPr>
            <a:spLocks noGrp="1"/>
          </p:cNvSpPr>
          <p:nvPr>
            <p:ph idx="1"/>
          </p:nvPr>
        </p:nvSpPr>
        <p:spPr>
          <a:xfrm>
            <a:off x="1289304" y="2112691"/>
            <a:ext cx="9849751" cy="3737724"/>
          </a:xfrm>
        </p:spPr>
        <p:txBody>
          <a:bodyPr vert="horz" lIns="91440" tIns="45720" rIns="91440" bIns="45720" rtlCol="0" anchor="ctr">
            <a:normAutofit/>
          </a:bodyPr>
          <a:lstStyle/>
          <a:p>
            <a:pPr marL="0" indent="0">
              <a:buNone/>
            </a:pPr>
            <a:r>
              <a:rPr lang="en-US" sz="1700" b="1" i="1" dirty="0">
                <a:latin typeface="Montserrat"/>
              </a:rPr>
              <a:t>Sentinel-5P Satellite Data:</a:t>
            </a:r>
            <a:endParaRPr lang="en-US" b="1" i="1" dirty="0">
              <a:latin typeface="Montserrat"/>
            </a:endParaRPr>
          </a:p>
          <a:p>
            <a:r>
              <a:rPr lang="en-US" sz="1700" dirty="0">
                <a:latin typeface="Montserrat"/>
              </a:rPr>
              <a:t>Source: The European Space Agency (ESA) provides Sentinel-5P satellite data through the Google Earth Engine (GEE) platform.</a:t>
            </a:r>
          </a:p>
          <a:p>
            <a:r>
              <a:rPr lang="en-US" sz="1700" dirty="0">
                <a:latin typeface="Montserrat"/>
              </a:rPr>
              <a:t>Dataset Description: The dataset focuses on atmospheric monitoring and includes measurements of trace gases such as nitrogen dioxide (NO2). The data is available at high temporal resolution, providing daily measurements of NO2 concentrations in the atmosphere.</a:t>
            </a:r>
          </a:p>
          <a:p>
            <a:r>
              <a:rPr lang="en-US" sz="1700" dirty="0">
                <a:latin typeface="Montserrat"/>
              </a:rPr>
              <a:t>Spatial Resolution: The spatial resolution for Sentinel-5P data is 7 km x 7 km, suitable for capturing regional NO2 distributions.</a:t>
            </a:r>
          </a:p>
          <a:p>
            <a:r>
              <a:rPr lang="en-US" sz="1700" dirty="0">
                <a:latin typeface="Montserrat"/>
              </a:rPr>
              <a:t>Temporal Range: The dataset covers the period from 2019 to 2023, with a focus on the months of June to August.</a:t>
            </a:r>
          </a:p>
          <a:p>
            <a:endParaRPr lang="en-US" sz="1700" dirty="0">
              <a:latin typeface="Montserrat"/>
            </a:endParaRPr>
          </a:p>
        </p:txBody>
      </p:sp>
    </p:spTree>
    <p:extLst>
      <p:ext uri="{BB962C8B-B14F-4D97-AF65-F5344CB8AC3E}">
        <p14:creationId xmlns:p14="http://schemas.microsoft.com/office/powerpoint/2010/main" val="41042713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Down Arrow 7">
            <a:extLst>
              <a:ext uri="{FF2B5EF4-FFF2-40B4-BE49-F238E27FC236}">
                <a16:creationId xmlns:a16="http://schemas.microsoft.com/office/drawing/2014/main" id="{D4771268-CB57-404A-9271-370EB28F609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chemeClr val="accent1">
              <a:lumMod val="60000"/>
              <a:lumOff val="40000"/>
            </a:schemeClr>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77AF82-CFE1-BAF7-CE07-FBF1F687F6C1}"/>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Results: 2019</a:t>
            </a:r>
          </a:p>
        </p:txBody>
      </p:sp>
      <p:pic>
        <p:nvPicPr>
          <p:cNvPr id="4" name="Content Placeholder 3" descr="A map of the air quality&#10;&#10;Description automatically generated">
            <a:extLst>
              <a:ext uri="{FF2B5EF4-FFF2-40B4-BE49-F238E27FC236}">
                <a16:creationId xmlns:a16="http://schemas.microsoft.com/office/drawing/2014/main" id="{F44691D7-88D4-E54A-1AC1-BDE0F23E6501}"/>
              </a:ext>
            </a:extLst>
          </p:cNvPr>
          <p:cNvPicPr>
            <a:picLocks noGrp="1" noChangeAspect="1"/>
          </p:cNvPicPr>
          <p:nvPr>
            <p:ph idx="1"/>
          </p:nvPr>
        </p:nvPicPr>
        <p:blipFill>
          <a:blip r:embed="rId2"/>
          <a:stretch>
            <a:fillRect/>
          </a:stretch>
        </p:blipFill>
        <p:spPr>
          <a:xfrm>
            <a:off x="4777316" y="1029161"/>
            <a:ext cx="6780700" cy="4797348"/>
          </a:xfrm>
          <a:prstGeom prst="rect">
            <a:avLst/>
          </a:prstGeom>
        </p:spPr>
      </p:pic>
    </p:spTree>
    <p:extLst>
      <p:ext uri="{BB962C8B-B14F-4D97-AF65-F5344CB8AC3E}">
        <p14:creationId xmlns:p14="http://schemas.microsoft.com/office/powerpoint/2010/main" val="134961372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4</TotalTime>
  <Words>712</Words>
  <Application>Microsoft Office PowerPoint</Application>
  <PresentationFormat>Widescreen</PresentationFormat>
  <Paragraphs>75</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Aptos</vt:lpstr>
      <vt:lpstr>Aptos Display</vt:lpstr>
      <vt:lpstr>Arial</vt:lpstr>
      <vt:lpstr>Calibri</vt:lpstr>
      <vt:lpstr>Century Gothic</vt:lpstr>
      <vt:lpstr>Montserrat</vt:lpstr>
      <vt:lpstr>Times New Roman</vt:lpstr>
      <vt:lpstr>Office Theme</vt:lpstr>
      <vt:lpstr>PowerPoint Presentation</vt:lpstr>
      <vt:lpstr>PowerPoint Presentation</vt:lpstr>
      <vt:lpstr>PowerPoint Presentation</vt:lpstr>
      <vt:lpstr>Nairobi County</vt:lpstr>
      <vt:lpstr>Nairobi County</vt:lpstr>
      <vt:lpstr>Objectives</vt:lpstr>
      <vt:lpstr>Methodology</vt:lpstr>
      <vt:lpstr>PowerPoint Presentation</vt:lpstr>
      <vt:lpstr>Results: 2019</vt:lpstr>
      <vt:lpstr>Results: 2020</vt:lpstr>
      <vt:lpstr>Results: 2021</vt:lpstr>
      <vt:lpstr>Results: 2022</vt:lpstr>
      <vt:lpstr>Results: 2023</vt:lpstr>
      <vt:lpstr>Results: Trends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LENOVO</dc:creator>
  <cp:lastModifiedBy>LENOVO</cp:lastModifiedBy>
  <cp:revision>288</cp:revision>
  <dcterms:created xsi:type="dcterms:W3CDTF">2024-08-21T09:19:20Z</dcterms:created>
  <dcterms:modified xsi:type="dcterms:W3CDTF">2025-02-10T12:00:40Z</dcterms:modified>
</cp:coreProperties>
</file>

<file path=docProps/thumbnail.jpeg>
</file>